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1" r:id="rId5"/>
    <p:sldId id="263" r:id="rId6"/>
    <p:sldId id="280" r:id="rId7"/>
    <p:sldId id="264" r:id="rId8"/>
    <p:sldId id="277" r:id="rId9"/>
    <p:sldId id="276" r:id="rId10"/>
    <p:sldId id="281" r:id="rId11"/>
    <p:sldId id="265" r:id="rId12"/>
    <p:sldId id="282" r:id="rId13"/>
    <p:sldId id="266" r:id="rId14"/>
    <p:sldId id="270" r:id="rId15"/>
    <p:sldId id="267" r:id="rId16"/>
    <p:sldId id="285" r:id="rId17"/>
    <p:sldId id="272" r:id="rId18"/>
    <p:sldId id="268" r:id="rId19"/>
    <p:sldId id="279" r:id="rId20"/>
    <p:sldId id="273" r:id="rId21"/>
    <p:sldId id="269" r:id="rId22"/>
    <p:sldId id="284" r:id="rId23"/>
    <p:sldId id="274" r:id="rId24"/>
    <p:sldId id="271" r:id="rId25"/>
    <p:sldId id="275" r:id="rId26"/>
    <p:sldId id="286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5F38-97A4-43DE-A186-C2B3F0D094F5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5A3FA-5FD6-42F3-9D8A-6F1BCAEEA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0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5A3FA-5FD6-42F3-9D8A-6F1BCAEEA44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195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5A3FA-5FD6-42F3-9D8A-6F1BCAEEA44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6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murproject.org/clueweb0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9694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b="1" dirty="0"/>
              <a:t>Of Hammers and Nails</a:t>
            </a:r>
            <a:r>
              <a:rPr lang="en-US" altLang="ja-JP" b="1" dirty="0" smtClean="0"/>
              <a:t>:</a:t>
            </a:r>
            <a:br>
              <a:rPr lang="en-US" altLang="ja-JP" b="1" dirty="0" smtClean="0"/>
            </a:br>
            <a:r>
              <a:rPr lang="en-US" altLang="ja-JP" b="1" dirty="0" smtClean="0"/>
              <a:t>An </a:t>
            </a:r>
            <a:r>
              <a:rPr lang="en-US" altLang="ja-JP" b="1" dirty="0"/>
              <a:t>Empirical Comparison of Three</a:t>
            </a:r>
            <a:br>
              <a:rPr lang="en-US" altLang="ja-JP" b="1" dirty="0"/>
            </a:br>
            <a:r>
              <a:rPr lang="en-US" altLang="ja-JP" b="1" dirty="0"/>
              <a:t>Paradigms for Processing Large Graphs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95536" y="1988840"/>
            <a:ext cx="3096344" cy="4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b="1" smtClean="0"/>
              <a:t>Paper Introduction</a:t>
            </a:r>
            <a:endParaRPr lang="ja-JP" altLang="en-US" sz="24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275656" y="4797152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/>
              <a:t>発表者</a:t>
            </a:r>
            <a:r>
              <a:rPr lang="en-US" altLang="ja-JP" dirty="0" smtClean="0"/>
              <a:t>: Kazuhiro </a:t>
            </a:r>
            <a:r>
              <a:rPr lang="en-US" altLang="ja-JP" dirty="0" err="1" smtClean="0"/>
              <a:t>Inaba</a:t>
            </a:r>
            <a:endParaRPr lang="ja-JP" altLang="en-US" dirty="0"/>
          </a:p>
        </p:txBody>
      </p:sp>
      <p:pic>
        <p:nvPicPr>
          <p:cNvPr id="1027" name="Picture 3" descr="C:\Users\kinaba\AppData\Local\Microsoft\Windows\Temporary Internet Files\Content.IE5\8N39Y448\MC900290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69" y="332656"/>
            <a:ext cx="2414295" cy="19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7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Paradigm 2: Data-Parallel</a:t>
            </a:r>
            <a:br>
              <a:rPr kumimoji="1" lang="en-US" altLang="ja-JP" dirty="0" smtClean="0"/>
            </a:b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実験対象： </a:t>
            </a:r>
            <a:r>
              <a:rPr kumimoji="1" lang="en-US" altLang="ja-JP" sz="3600" dirty="0" err="1" smtClean="0"/>
              <a:t>DryadLINQ</a:t>
            </a:r>
            <a:r>
              <a:rPr kumimoji="1" lang="en-US" altLang="ja-JP" sz="3600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「データの列に一斉に同じ処理をする」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「その結果を特定のキーで集計し別の列を作る」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の多段重ねで計算を記述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Dryad : Microsoft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Data-Parallel </a:t>
            </a:r>
            <a:r>
              <a:rPr kumimoji="1" lang="ja-JP" altLang="en-US" dirty="0" smtClean="0"/>
              <a:t>インフラ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LINQ : MS </a:t>
            </a:r>
            <a:r>
              <a:rPr kumimoji="1" lang="ja-JP" altLang="en-US" dirty="0" smtClean="0"/>
              <a:t>の言語拡張インフラ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Relational Model 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より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扱えるデータや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プログラムは柔軟</a:t>
            </a:r>
            <a:endParaRPr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計算の一斉同時適用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意外のことは苦手</a:t>
            </a:r>
            <a:endParaRPr lang="ja-JP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kumimoji="1" lang="ja-JP" altLang="en-US" dirty="0"/>
          </a:p>
        </p:txBody>
      </p:sp>
      <p:pic>
        <p:nvPicPr>
          <p:cNvPr id="1026" name="Picture 2" descr="http://research.microsoft.com/en-us/projects/dryad/dryad-jo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872" y="3573016"/>
            <a:ext cx="4427600" cy="306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8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PageRank × </a:t>
            </a:r>
            <a:r>
              <a:rPr lang="en-US" altLang="ja-JP" dirty="0" err="1" smtClean="0"/>
              <a:t>DryadLINQ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94366"/>
              </p:ext>
            </p:extLst>
          </p:nvPr>
        </p:nvGraphicFramePr>
        <p:xfrm>
          <a:off x="179512" y="1412776"/>
          <a:ext cx="1512168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pages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 =&gt; {2, 3}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 =&gt; {3, 4}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 =&gt; {}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...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4742"/>
              </p:ext>
            </p:extLst>
          </p:nvPr>
        </p:nvGraphicFramePr>
        <p:xfrm>
          <a:off x="179512" y="3861048"/>
          <a:ext cx="1368152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scores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 =&gt; 0.01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 =&gt; 0.01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 =&gt; 0.01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...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08211"/>
              </p:ext>
            </p:extLst>
          </p:nvPr>
        </p:nvGraphicFramePr>
        <p:xfrm>
          <a:off x="4932040" y="2943200"/>
          <a:ext cx="1512168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scores1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r>
                        <a:rPr kumimoji="1" lang="en-US" altLang="ja-JP" sz="2400" baseline="0" dirty="0" smtClean="0"/>
                        <a:t> =&gt; 0.005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 =&gt; 0.005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 =&gt; 0.005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</a:t>
                      </a:r>
                      <a:r>
                        <a:rPr kumimoji="1" lang="en-US" altLang="ja-JP" sz="2400" baseline="0" dirty="0" smtClean="0"/>
                        <a:t> =&gt; 0.005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U ターン矢印 7"/>
          <p:cNvSpPr/>
          <p:nvPr/>
        </p:nvSpPr>
        <p:spPr>
          <a:xfrm rot="5400000">
            <a:off x="4229708" y="-405172"/>
            <a:ext cx="2520280" cy="7308304"/>
          </a:xfrm>
          <a:prstGeom prst="uturnArrow">
            <a:avLst>
              <a:gd name="adj1" fmla="val 7626"/>
              <a:gd name="adj2" fmla="val 25000"/>
              <a:gd name="adj3" fmla="val 22088"/>
              <a:gd name="adj4" fmla="val 43750"/>
              <a:gd name="adj5" fmla="val 35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5508612" cy="1152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525" y="5993085"/>
            <a:ext cx="5627931" cy="7482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30437"/>
              </p:ext>
            </p:extLst>
          </p:nvPr>
        </p:nvGraphicFramePr>
        <p:xfrm>
          <a:off x="7740352" y="4149080"/>
          <a:ext cx="1224136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scores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r>
                        <a:rPr kumimoji="1" lang="en-US" altLang="ja-JP" sz="2400" baseline="0" dirty="0" smtClean="0"/>
                        <a:t> =&gt; ... 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 =&gt; ...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 =&gt; ...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...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U ターン矢印 14"/>
          <p:cNvSpPr/>
          <p:nvPr/>
        </p:nvSpPr>
        <p:spPr>
          <a:xfrm rot="5400000" flipV="1">
            <a:off x="1921767" y="3846986"/>
            <a:ext cx="2880321" cy="2908447"/>
          </a:xfrm>
          <a:prstGeom prst="uturnArrow">
            <a:avLst>
              <a:gd name="adj1" fmla="val 7626"/>
              <a:gd name="adj2" fmla="val 16400"/>
              <a:gd name="adj3" fmla="val 15699"/>
              <a:gd name="adj4" fmla="val 43750"/>
              <a:gd name="adj5" fmla="val 35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Paradigm 3: In-Memory</a:t>
            </a:r>
            <a:r>
              <a:rPr lang="en-US" altLang="ja-JP" dirty="0" smtClean="0"/>
              <a:t> Store</a:t>
            </a:r>
            <a:br>
              <a:rPr lang="en-US" altLang="ja-JP" dirty="0" smtClean="0"/>
            </a:br>
            <a:r>
              <a:rPr lang="en-US" altLang="ja-JP" sz="3600" dirty="0" smtClean="0"/>
              <a:t>(</a:t>
            </a:r>
            <a:r>
              <a:rPr lang="en-US" altLang="ja-JP" sz="3600" dirty="0"/>
              <a:t>SHS : Scalable Hyperlink </a:t>
            </a:r>
            <a:r>
              <a:rPr lang="en-US" altLang="ja-JP" sz="3600" dirty="0" smtClean="0"/>
              <a:t>Store)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この論文の第一著者の研究 </a:t>
            </a:r>
            <a:r>
              <a:rPr kumimoji="1" lang="en-US" altLang="ja-JP" dirty="0" smtClean="0"/>
              <a:t>(HT’09)</a:t>
            </a:r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のリンク構造を分散・圧縮して保持する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データストア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ただリンク構造を記憶・取り出しできるだけなので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、それ自体に並列計算機構はない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（以下の実験でも１マシンで直列実行）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計算部分は普通の小規模プログラムと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変わりないので記述は楽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PageRank × SHS</a:t>
            </a:r>
            <a:endParaRPr kumimoji="1" lang="ja-JP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65299"/>
            <a:ext cx="7488832" cy="513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6876256" y="1916832"/>
            <a:ext cx="2232248" cy="480875"/>
          </a:xfrm>
          <a:prstGeom prst="wedgeRoundRectCallout">
            <a:avLst>
              <a:gd name="adj1" fmla="val -165292"/>
              <a:gd name="adj2" fmla="val 655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for each u in V ...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898454" y="2615217"/>
            <a:ext cx="2232248" cy="1344971"/>
          </a:xfrm>
          <a:prstGeom prst="wedgeRoundRectCallout">
            <a:avLst>
              <a:gd name="adj1" fmla="val -84520"/>
              <a:gd name="adj2" fmla="val 101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データストアに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都合のいい単位で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隣接辺集合を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まとめて取得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192688" y="4581128"/>
            <a:ext cx="2843808" cy="480875"/>
          </a:xfrm>
          <a:prstGeom prst="wedgeRoundRectCallout">
            <a:avLst>
              <a:gd name="adj1" fmla="val -92975"/>
              <a:gd name="adj2" fmla="val -41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s’[v] += (1-d)*s[u] / |links|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3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PageRank: </a:t>
            </a:r>
            <a:r>
              <a:rPr lang="ja-JP" altLang="en-US" dirty="0" smtClean="0"/>
              <a:t>速度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76657"/>
              </p:ext>
            </p:extLst>
          </p:nvPr>
        </p:nvGraphicFramePr>
        <p:xfrm>
          <a:off x="457200" y="243648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DataSize</a:t>
                      </a:r>
                      <a:r>
                        <a:rPr kumimoji="1" lang="en-US" altLang="ja-JP" sz="1800" baseline="0" dirty="0" smtClean="0"/>
                        <a:t> : </a:t>
                      </a:r>
                      <a:r>
                        <a:rPr kumimoji="1" lang="en-US" altLang="ja-JP" sz="1800" dirty="0" smtClean="0"/>
                        <a:t>Machine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Dryad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156,982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68,791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836,445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8,970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4,513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90,942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 : 1</a:t>
                      </a:r>
                      <a:r>
                        <a:rPr kumimoji="1" lang="ja-JP" altLang="en-US" sz="280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122,305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83,472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63,711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2771800" y="5157192"/>
            <a:ext cx="1728192" cy="1008112"/>
          </a:xfrm>
          <a:prstGeom prst="wedgeRoundRectCallout">
            <a:avLst>
              <a:gd name="adj1" fmla="val 10853"/>
              <a:gd name="adj2" fmla="val -1074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スケール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している</a:t>
            </a:r>
            <a:endParaRPr kumimoji="1" lang="ja-JP" altLang="en-US" sz="28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004048" y="5157192"/>
            <a:ext cx="1728192" cy="1008112"/>
          </a:xfrm>
          <a:prstGeom prst="wedgeRoundRectCallout">
            <a:avLst>
              <a:gd name="adj1" fmla="val 10853"/>
              <a:gd name="adj2" fmla="val -1074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スケール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している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30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802244"/>
            <a:ext cx="7098754" cy="386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“Stochastic </a:t>
            </a:r>
            <a:r>
              <a:rPr lang="en-US" altLang="ja-JP" dirty="0"/>
              <a:t>Approach to Link-Sensitivity </a:t>
            </a:r>
            <a:r>
              <a:rPr lang="en-US" altLang="ja-JP" dirty="0" smtClean="0"/>
              <a:t>Analysis”</a:t>
            </a:r>
          </a:p>
          <a:p>
            <a:pPr lvl="1"/>
            <a:r>
              <a:rPr kumimoji="1" lang="ja-JP" altLang="en-US" dirty="0" smtClean="0"/>
              <a:t>条件</a:t>
            </a:r>
            <a:r>
              <a:rPr kumimoji="1" lang="en-US" altLang="ja-JP" dirty="0" smtClean="0"/>
              <a:t>R</a:t>
            </a:r>
            <a:r>
              <a:rPr kumimoji="1" lang="ja-JP" altLang="en-US" dirty="0" smtClean="0"/>
              <a:t>にマッチする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ページ群での</a:t>
            </a:r>
            <a:r>
              <a:rPr kumimoji="1" lang="en-US" altLang="ja-JP" dirty="0" smtClean="0"/>
              <a:t>”authority</a:t>
            </a:r>
            <a:r>
              <a:rPr kumimoji="1" lang="ja-JP" altLang="en-US" dirty="0" smtClean="0"/>
              <a:t>度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2: SALSA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804248" y="3212976"/>
            <a:ext cx="2232248" cy="348449"/>
          </a:xfrm>
          <a:prstGeom prst="wedgeRoundRectCallout">
            <a:avLst>
              <a:gd name="adj1" fmla="val -75865"/>
              <a:gd name="adj2" fmla="val -411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 </a:t>
            </a:r>
            <a:r>
              <a:rPr kumimoji="1" lang="ja-JP" altLang="en-US" dirty="0" smtClean="0"/>
              <a:t>とその近傍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516216" y="3713824"/>
            <a:ext cx="2520280" cy="723287"/>
          </a:xfrm>
          <a:prstGeom prst="wedgeRoundRectCallout">
            <a:avLst>
              <a:gd name="adj1" fmla="val -132950"/>
              <a:gd name="adj2" fmla="val -539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in-Edge </a:t>
            </a:r>
            <a:r>
              <a:rPr lang="ja-JP" altLang="en-US" dirty="0" smtClean="0"/>
              <a:t>があるノードが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Authority </a:t>
            </a:r>
            <a:r>
              <a:rPr lang="ja-JP" altLang="en-US" dirty="0" smtClean="0"/>
              <a:t>候補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6156176" y="4581128"/>
            <a:ext cx="2960712" cy="2142452"/>
          </a:xfrm>
          <a:prstGeom prst="wedgeRoundRectCallout">
            <a:avLst>
              <a:gd name="adj1" fmla="val -56606"/>
              <a:gd name="adj2" fmla="val -2370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収束まで繰り返し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516216" y="5290710"/>
            <a:ext cx="2520280" cy="1090618"/>
          </a:xfrm>
          <a:prstGeom prst="wedgeRoundRectCallout">
            <a:avLst>
              <a:gd name="adj1" fmla="val -82360"/>
              <a:gd name="adj2" fmla="val -2918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2</a:t>
            </a:r>
            <a:r>
              <a:rPr lang="ja-JP" altLang="en-US" dirty="0" smtClean="0"/>
              <a:t>部グラフ上を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ランダムウォーク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in/out</a:t>
            </a:r>
            <a:r>
              <a:rPr kumimoji="1" lang="ja-JP" altLang="en-US" dirty="0" smtClean="0"/>
              <a:t>双方で正規化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4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SQL</a:t>
            </a:r>
          </a:p>
          <a:p>
            <a:pPr lvl="1"/>
            <a:r>
              <a:rPr lang="en-US" altLang="ja-JP" dirty="0" smtClean="0"/>
              <a:t>PageRank </a:t>
            </a:r>
            <a:r>
              <a:rPr lang="ja-JP" altLang="en-US" dirty="0" smtClean="0"/>
              <a:t>の場合と似たような実装</a:t>
            </a:r>
            <a:endParaRPr kumimoji="1" lang="en-US" altLang="ja-JP" dirty="0" smtClean="0"/>
          </a:p>
          <a:p>
            <a:r>
              <a:rPr lang="en-US" altLang="ja-JP" dirty="0" err="1" smtClean="0"/>
              <a:t>DryadLINQ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Stream join “</a:t>
            </a:r>
            <a:r>
              <a:rPr lang="en-US" altLang="ja-JP" dirty="0" err="1" smtClean="0"/>
              <a:t>s.Key</a:t>
            </a:r>
            <a:r>
              <a:rPr lang="en-US" altLang="ja-JP" dirty="0" smtClean="0"/>
              <a:t> equals </a:t>
            </a:r>
            <a:r>
              <a:rPr lang="en-US" altLang="ja-JP" dirty="0" err="1" smtClean="0"/>
              <a:t>p.Key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の組み合わせで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V</a:t>
            </a:r>
            <a:r>
              <a:rPr lang="en-US" altLang="ja-JP" baseline="-25000" dirty="0"/>
              <a:t>R</a:t>
            </a:r>
            <a:r>
              <a:rPr lang="en-US" altLang="ja-JP" dirty="0"/>
              <a:t>, E</a:t>
            </a:r>
            <a:r>
              <a:rPr lang="en-US" altLang="ja-JP" baseline="-25000" dirty="0"/>
              <a:t>R</a:t>
            </a:r>
            <a:r>
              <a:rPr lang="en-US" altLang="ja-JP" dirty="0"/>
              <a:t> </a:t>
            </a:r>
            <a:r>
              <a:rPr lang="ja-JP" altLang="en-US" dirty="0"/>
              <a:t>を求める</a:t>
            </a:r>
            <a:endParaRPr lang="en-US" altLang="ja-JP" dirty="0" smtClean="0"/>
          </a:p>
          <a:p>
            <a:pPr lvl="1"/>
            <a:r>
              <a:rPr lang="ja-JP" altLang="en-US" dirty="0"/>
              <a:t>ローカルノード</a:t>
            </a:r>
            <a:r>
              <a:rPr lang="ja-JP" altLang="en-US" dirty="0" smtClean="0"/>
              <a:t>でメインの計算</a:t>
            </a:r>
            <a:endParaRPr lang="en-US" altLang="ja-JP" dirty="0" smtClean="0"/>
          </a:p>
          <a:p>
            <a:r>
              <a:rPr kumimoji="1" lang="en-US" altLang="ja-JP" dirty="0" smtClean="0"/>
              <a:t>SHS</a:t>
            </a:r>
          </a:p>
          <a:p>
            <a:pPr lvl="1"/>
            <a:r>
              <a:rPr lang="ja-JP" altLang="en-US" dirty="0"/>
              <a:t>擬似</a:t>
            </a:r>
            <a:r>
              <a:rPr lang="ja-JP" altLang="en-US" dirty="0" smtClean="0"/>
              <a:t>コードの通りに </a:t>
            </a:r>
            <a:r>
              <a:rPr lang="en-US" altLang="ja-JP" dirty="0" smtClean="0"/>
              <a:t>V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, E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を求める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ローカルノード</a:t>
            </a:r>
            <a:r>
              <a:rPr kumimoji="1" lang="ja-JP" altLang="en-US" dirty="0" smtClean="0"/>
              <a:t>でメインの計算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4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SALSA: </a:t>
            </a:r>
            <a:r>
              <a:rPr lang="ja-JP" altLang="en-US" dirty="0" smtClean="0"/>
              <a:t>速度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604521"/>
              </p:ext>
            </p:extLst>
          </p:nvPr>
        </p:nvGraphicFramePr>
        <p:xfrm>
          <a:off x="457200" y="243648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DataSize</a:t>
                      </a:r>
                      <a:r>
                        <a:rPr kumimoji="1" lang="en-US" altLang="ja-JP" sz="1800" baseline="0" dirty="0" smtClean="0"/>
                        <a:t> : </a:t>
                      </a:r>
                      <a:r>
                        <a:rPr kumimoji="1" lang="en-US" altLang="ja-JP" sz="1800" dirty="0" smtClean="0"/>
                        <a:t>Machine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Dryad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2,199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2,221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124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2,034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439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163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 : 1</a:t>
                      </a:r>
                      <a:r>
                        <a:rPr kumimoji="1" lang="ja-JP" altLang="en-US" sz="280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5,873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4,843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37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6948264" y="5157192"/>
            <a:ext cx="1728192" cy="1008112"/>
          </a:xfrm>
          <a:prstGeom prst="wedgeRoundRectCallout">
            <a:avLst>
              <a:gd name="adj1" fmla="val 10853"/>
              <a:gd name="adj2" fmla="val -1074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速い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49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0072" y="1855365"/>
            <a:ext cx="3528391" cy="178965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ノードを、相互に</a:t>
            </a:r>
            <a:r>
              <a:rPr kumimoji="1" lang="en-US" altLang="ja-JP" dirty="0" smtClean="0"/>
              <a:t>reachable</a:t>
            </a:r>
            <a:r>
              <a:rPr kumimoji="1" lang="ja-JP" altLang="en-US" dirty="0" smtClean="0"/>
              <a:t>なノード集合に</a:t>
            </a:r>
            <a:r>
              <a:rPr lang="ja-JP" altLang="en-US" dirty="0" smtClean="0"/>
              <a:t>分解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3: </a:t>
            </a:r>
            <a:r>
              <a:rPr kumimoji="1" lang="ja-JP" altLang="en-US" dirty="0" smtClean="0"/>
              <a:t>強連結成分分解</a:t>
            </a:r>
            <a:endParaRPr kumimoji="1" lang="ja-JP" altLang="en-US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34827"/>
            <a:ext cx="469582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://upload.wikimedia.org/wikipedia/commons/5/5c/Sc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49" y="4074192"/>
            <a:ext cx="3919739" cy="18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3: </a:t>
            </a:r>
            <a:r>
              <a:rPr kumimoji="1" lang="ja-JP" altLang="en-US" dirty="0" smtClean="0"/>
              <a:t>強連結成分分解</a:t>
            </a:r>
            <a:endParaRPr kumimoji="1" lang="ja-JP" altLang="en-US" dirty="0"/>
          </a:p>
        </p:txBody>
      </p:sp>
      <p:pic>
        <p:nvPicPr>
          <p:cNvPr id="8198" name="Picture 6" descr="Graph traversal described 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00808"/>
            <a:ext cx="3672408" cy="28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2530624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深さ優先探索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876256" y="3789040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を２回実行</a:t>
            </a:r>
            <a:endParaRPr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39552" y="4869160"/>
            <a:ext cx="7776864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→ これは本質的に </a:t>
            </a:r>
            <a:r>
              <a:rPr lang="en-US" altLang="ja-JP" dirty="0" smtClean="0"/>
              <a:t>sequential </a:t>
            </a:r>
            <a:r>
              <a:rPr lang="ja-JP" altLang="en-US" dirty="0" err="1" smtClean="0"/>
              <a:t>なので</a:t>
            </a:r>
            <a:r>
              <a:rPr lang="ja-JP" altLang="en-US" dirty="0" smtClean="0"/>
              <a:t>遅すぎる</a:t>
            </a: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11560" y="5445224"/>
            <a:ext cx="676875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workaround: </a:t>
            </a:r>
            <a:r>
              <a:rPr lang="ja-JP" altLang="en-US" dirty="0" smtClean="0">
                <a:solidFill>
                  <a:srgbClr val="FF0000"/>
                </a:solidFill>
              </a:rPr>
              <a:t>次数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のノードは先に除く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WSDM ’12</a:t>
            </a:r>
          </a:p>
          <a:p>
            <a:pPr lvl="1"/>
            <a:r>
              <a:rPr lang="en-US" altLang="ja-JP" dirty="0" smtClean="0"/>
              <a:t>ACM Conference on Web Search &amp; Data Mining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1621"/>
            <a:ext cx="8460432" cy="2811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766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SCC: </a:t>
            </a:r>
            <a:r>
              <a:rPr lang="ja-JP" altLang="en-US" dirty="0" smtClean="0"/>
              <a:t>速度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318323"/>
              </p:ext>
            </p:extLst>
          </p:nvPr>
        </p:nvGraphicFramePr>
        <p:xfrm>
          <a:off x="457200" y="2420889"/>
          <a:ext cx="8229600" cy="210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481336"/>
                <a:gridCol w="1512168"/>
                <a:gridCol w="1512168"/>
                <a:gridCol w="1666528"/>
              </a:tblGrid>
              <a:tr h="4991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DataSize</a:t>
                      </a:r>
                      <a:r>
                        <a:rPr kumimoji="1" lang="en-US" altLang="ja-JP" sz="1800" baseline="0" dirty="0" smtClean="0"/>
                        <a:t> : </a:t>
                      </a:r>
                      <a:r>
                        <a:rPr kumimoji="1" lang="en-US" altLang="ja-JP" sz="1800" dirty="0" smtClean="0"/>
                        <a:t>Machine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Dryad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29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7,306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6,294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15,903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-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29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475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446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1,073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214,858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297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 : 1</a:t>
                      </a:r>
                      <a:r>
                        <a:rPr kumimoji="1" lang="ja-JP" altLang="en-US" sz="280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1,147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3,243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816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94,836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右中かっこ 8"/>
          <p:cNvSpPr/>
          <p:nvPr/>
        </p:nvSpPr>
        <p:spPr>
          <a:xfrm rot="5400000">
            <a:off x="4463988" y="2888940"/>
            <a:ext cx="648072" cy="4320480"/>
          </a:xfrm>
          <a:prstGeom prst="rightBrac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7236296" y="5517232"/>
            <a:ext cx="1440160" cy="1008112"/>
          </a:xfrm>
          <a:prstGeom prst="wedgeRoundRectCallout">
            <a:avLst>
              <a:gd name="adj1" fmla="val 10303"/>
              <a:gd name="adj2" fmla="val -12529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Naive</a:t>
            </a:r>
            <a:endParaRPr kumimoji="1" lang="ja-JP" altLang="en-US" sz="28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2627784" y="5589240"/>
            <a:ext cx="4176464" cy="1008112"/>
          </a:xfrm>
          <a:prstGeom prst="wedgeRoundRectCallout">
            <a:avLst>
              <a:gd name="adj1" fmla="val 7127"/>
              <a:gd name="adj2" fmla="val -7547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Prune degree-1 node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+ local naive computation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20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1"/>
            <a:ext cx="5120497" cy="508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4: </a:t>
            </a:r>
            <a:r>
              <a:rPr kumimoji="1" lang="ja-JP" altLang="en-US" dirty="0" smtClean="0"/>
              <a:t>連結成分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無向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580112" y="2348880"/>
            <a:ext cx="3536776" cy="3672408"/>
          </a:xfrm>
          <a:prstGeom prst="wedgeRoundRectCallout">
            <a:avLst>
              <a:gd name="adj1" fmla="val -59883"/>
              <a:gd name="adj2" fmla="val -1987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/>
              <a:t>収束まで繰り返し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350215" y="1340769"/>
            <a:ext cx="2520280" cy="910444"/>
          </a:xfrm>
          <a:prstGeom prst="wedgeRoundRectCallout">
            <a:avLst>
              <a:gd name="adj1" fmla="val -154923"/>
              <a:gd name="adj2" fmla="val 195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各ノードを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単一のグループに分類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（代表元＝自分）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6228184" y="3068960"/>
            <a:ext cx="2520280" cy="672110"/>
          </a:xfrm>
          <a:prstGeom prst="wedgeRoundRectCallout">
            <a:avLst>
              <a:gd name="adj1" fmla="val -132950"/>
              <a:gd name="adj2" fmla="val -474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各ノードについて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229810" y="4023750"/>
            <a:ext cx="2520280" cy="672110"/>
          </a:xfrm>
          <a:prstGeom prst="wedgeRoundRectCallout">
            <a:avLst>
              <a:gd name="adj1" fmla="val -84404"/>
              <a:gd name="adj2" fmla="val 502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隣接ノードの代表元の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最小の</a:t>
            </a:r>
            <a:r>
              <a:rPr kumimoji="1" lang="en-US" altLang="ja-JP" dirty="0" smtClean="0"/>
              <a:t>ID</a:t>
            </a:r>
            <a:r>
              <a:rPr lang="ja-JP" altLang="en-US" dirty="0"/>
              <a:t>で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228184" y="4941168"/>
            <a:ext cx="2520280" cy="672110"/>
          </a:xfrm>
          <a:prstGeom prst="wedgeRoundRectCallout">
            <a:avLst>
              <a:gd name="adj1" fmla="val -131928"/>
              <a:gd name="adj2" fmla="val 1115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自分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の近傍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代表元を置き換え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なぜもっと速いアルゴリズムを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使わないのか？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Disjoint-Set Forest (</a:t>
            </a:r>
            <a:r>
              <a:rPr kumimoji="1" lang="en-US" altLang="ja-JP" dirty="0" err="1" smtClean="0"/>
              <a:t>Galler</a:t>
            </a:r>
            <a:r>
              <a:rPr kumimoji="1" lang="en-US" altLang="ja-JP" dirty="0" smtClean="0"/>
              <a:t> &amp; Fischer 64)</a:t>
            </a:r>
          </a:p>
          <a:p>
            <a:pPr lvl="1"/>
            <a:r>
              <a:rPr lang="en-US" altLang="ja-JP" dirty="0" smtClean="0"/>
              <a:t>a.k.a. Union-Find</a:t>
            </a:r>
          </a:p>
          <a:p>
            <a:pPr lvl="1"/>
            <a:r>
              <a:rPr kumimoji="1" lang="ja-JP" altLang="en-US" dirty="0"/>
              <a:t>全ノード</a:t>
            </a:r>
            <a:r>
              <a:rPr kumimoji="1" lang="ja-JP" altLang="en-US" dirty="0" smtClean="0"/>
              <a:t>で代表元を覚えるのではなく</a:t>
            </a:r>
            <a:r>
              <a:rPr lang="ja-JP" altLang="en-US" dirty="0" smtClean="0"/>
              <a:t>、代表元に近づく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親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を覚えて木構造を作る。木の高さが</a:t>
            </a:r>
            <a:r>
              <a:rPr lang="en-US" altLang="ja-JP" dirty="0" smtClean="0"/>
              <a:t>log N </a:t>
            </a:r>
            <a:r>
              <a:rPr lang="ja-JP" altLang="en-US" dirty="0" smtClean="0"/>
              <a:t>になるように工夫する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→ これも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sequential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な計算方法なので</a:t>
            </a:r>
            <a:r>
              <a:rPr lang="ja-JP" altLang="en-US" dirty="0" smtClean="0">
                <a:solidFill>
                  <a:srgbClr val="FF0000"/>
                </a:solidFill>
              </a:rPr>
              <a:t>、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lang="en-US" altLang="ja-JP" dirty="0" smtClean="0">
                <a:solidFill>
                  <a:srgbClr val="FF0000"/>
                </a:solidFill>
              </a:rPr>
              <a:t>SQL</a:t>
            </a:r>
            <a:r>
              <a:rPr lang="ja-JP" altLang="en-US" dirty="0" smtClean="0">
                <a:solidFill>
                  <a:srgbClr val="FF0000"/>
                </a:solidFill>
              </a:rPr>
              <a:t>や</a:t>
            </a:r>
            <a:r>
              <a:rPr lang="en-US" altLang="ja-JP" dirty="0" smtClean="0">
                <a:solidFill>
                  <a:srgbClr val="FF0000"/>
                </a:solidFill>
              </a:rPr>
              <a:t>Data-Parallel </a:t>
            </a:r>
            <a:r>
              <a:rPr lang="ja-JP" altLang="en-US" dirty="0" smtClean="0">
                <a:solidFill>
                  <a:srgbClr val="FF0000"/>
                </a:solidFill>
              </a:rPr>
              <a:t>では書きにくい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WCC: </a:t>
            </a:r>
            <a:r>
              <a:rPr lang="ja-JP" altLang="en-US" dirty="0" smtClean="0"/>
              <a:t>速度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43992"/>
              </p:ext>
            </p:extLst>
          </p:nvPr>
        </p:nvGraphicFramePr>
        <p:xfrm>
          <a:off x="457200" y="243648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DataSize</a:t>
                      </a:r>
                      <a:r>
                        <a:rPr kumimoji="1" lang="en-US" altLang="ja-JP" sz="1800" baseline="0" dirty="0" smtClean="0"/>
                        <a:t> : </a:t>
                      </a:r>
                      <a:r>
                        <a:rPr kumimoji="1" lang="en-US" altLang="ja-JP" sz="1800" dirty="0" smtClean="0"/>
                        <a:t>Machine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Dryad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214,479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160,168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26,219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4,207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3,844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1,976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 : 1</a:t>
                      </a:r>
                      <a:r>
                        <a:rPr kumimoji="1" lang="ja-JP" altLang="en-US" sz="280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63,972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74,359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1,801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6740273" y="5517232"/>
            <a:ext cx="2080199" cy="1008112"/>
          </a:xfrm>
          <a:prstGeom prst="wedgeRoundRectCallout">
            <a:avLst>
              <a:gd name="adj1" fmla="val 14775"/>
              <a:gd name="adj2" fmla="val -1304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Disjoint-set</a:t>
            </a:r>
            <a:br>
              <a:rPr kumimoji="1" lang="en-US" altLang="ja-JP" sz="2400" dirty="0" smtClean="0"/>
            </a:br>
            <a:r>
              <a:rPr kumimoji="1" lang="en-US" altLang="ja-JP" sz="2400" dirty="0" err="1" smtClean="0"/>
              <a:t>DataStructure</a:t>
            </a:r>
            <a:endParaRPr kumimoji="1" lang="ja-JP" altLang="en-US" sz="2400" dirty="0"/>
          </a:p>
        </p:txBody>
      </p:sp>
      <p:sp>
        <p:nvSpPr>
          <p:cNvPr id="6" name="右中かっこ 5"/>
          <p:cNvSpPr/>
          <p:nvPr/>
        </p:nvSpPr>
        <p:spPr>
          <a:xfrm rot="5400000">
            <a:off x="4247964" y="2960948"/>
            <a:ext cx="648072" cy="3888432"/>
          </a:xfrm>
          <a:prstGeom prst="rightBrac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3851920" y="5517232"/>
            <a:ext cx="1440160" cy="1008112"/>
          </a:xfrm>
          <a:prstGeom prst="wedgeRoundRectCallout">
            <a:avLst>
              <a:gd name="adj1" fmla="val 5832"/>
              <a:gd name="adj2" fmla="val -7675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Naive</a:t>
            </a:r>
            <a:endParaRPr kumimoji="1" lang="ja-JP" altLang="en-US" sz="28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076056" y="1268760"/>
            <a:ext cx="3600400" cy="648072"/>
          </a:xfrm>
          <a:prstGeom prst="wedgeRoundRectCallout">
            <a:avLst>
              <a:gd name="adj1" fmla="val -33786"/>
              <a:gd name="adj2" fmla="val 10659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O(</a:t>
            </a:r>
            <a:r>
              <a:rPr kumimoji="1" lang="en-US" altLang="ja-JP" sz="2800" dirty="0" err="1" smtClean="0"/>
              <a:t>mn</a:t>
            </a:r>
            <a:r>
              <a:rPr kumimoji="1" lang="en-US" altLang="ja-JP" sz="2800" dirty="0" smtClean="0"/>
              <a:t>/p) &gt; O(m α(n))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168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Algorithm 5: </a:t>
            </a:r>
            <a:r>
              <a:rPr kumimoji="1" lang="ja-JP" altLang="en-US" dirty="0" smtClean="0"/>
              <a:t>近似最短距離クエリ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3600" dirty="0" smtClean="0"/>
              <a:t>(Ske</a:t>
            </a:r>
            <a:r>
              <a:rPr lang="en-US" altLang="ja-JP" sz="3600" dirty="0" smtClean="0"/>
              <a:t>tch-based: </a:t>
            </a:r>
            <a:r>
              <a:rPr lang="ja-JP" altLang="en-US" sz="3600" dirty="0" smtClean="0"/>
              <a:t>第</a:t>
            </a:r>
            <a:r>
              <a:rPr lang="en-US" altLang="ja-JP" sz="3600" dirty="0" smtClean="0"/>
              <a:t>1,</a:t>
            </a:r>
            <a:r>
              <a:rPr lang="ja-JP" altLang="en-US" sz="3600" dirty="0" smtClean="0"/>
              <a:t>第</a:t>
            </a:r>
            <a:r>
              <a:rPr lang="en-US" altLang="ja-JP" sz="3600" dirty="0" smtClean="0"/>
              <a:t>5</a:t>
            </a:r>
            <a:r>
              <a:rPr lang="ja-JP" altLang="en-US" sz="3600" dirty="0" smtClean="0"/>
              <a:t>著者</a:t>
            </a:r>
            <a:r>
              <a:rPr lang="ja-JP" altLang="en-US" sz="3600" dirty="0"/>
              <a:t>ら</a:t>
            </a:r>
            <a:r>
              <a:rPr lang="en-US" altLang="ja-JP" sz="3600" dirty="0" smtClean="0"/>
              <a:t>  ’</a:t>
            </a:r>
            <a:r>
              <a:rPr kumimoji="1" lang="en-US" altLang="ja-JP" sz="3600" dirty="0" smtClean="0"/>
              <a:t>10)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790" y="2132855"/>
            <a:ext cx="3072706" cy="3633535"/>
          </a:xfrm>
          <a:prstGeom prst="rect">
            <a:avLst/>
          </a:prstGeom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93187"/>
            <a:ext cx="5400600" cy="474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6228184" y="1457132"/>
            <a:ext cx="2520280" cy="672110"/>
          </a:xfrm>
          <a:prstGeom prst="wedgeRoundRectCallout">
            <a:avLst>
              <a:gd name="adj1" fmla="val -139082"/>
              <a:gd name="adj2" fmla="val 12879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S_i</a:t>
            </a:r>
            <a:r>
              <a:rPr kumimoji="1" lang="en-US" altLang="ja-JP" dirty="0" smtClean="0"/>
              <a:t> = 2^i </a:t>
            </a:r>
            <a:r>
              <a:rPr kumimoji="1" lang="ja-JP" altLang="en-US" dirty="0" smtClean="0"/>
              <a:t>個の </a:t>
            </a:r>
            <a:r>
              <a:rPr kumimoji="1" lang="en-US" altLang="ja-JP" dirty="0" smtClean="0"/>
              <a:t>“seed”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5652120" y="5877272"/>
            <a:ext cx="3168352" cy="864096"/>
          </a:xfrm>
          <a:prstGeom prst="wedgeRoundRectCallout">
            <a:avLst>
              <a:gd name="adj1" fmla="val -88065"/>
              <a:gd name="adj2" fmla="val -770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各ノードに</a:t>
            </a:r>
            <a:r>
              <a:rPr lang="ja-JP" altLang="en-US" dirty="0" smtClean="0"/>
              <a:t>ついて、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最近</a:t>
            </a:r>
            <a:r>
              <a:rPr kumimoji="1" lang="en-US" altLang="ja-JP" dirty="0" smtClean="0"/>
              <a:t>seed</a:t>
            </a:r>
            <a:r>
              <a:rPr kumimoji="1" lang="ja-JP" altLang="en-US" dirty="0" smtClean="0"/>
              <a:t>とその距離を計算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(Bellman-Ford)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2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ASP: </a:t>
            </a:r>
            <a:r>
              <a:rPr lang="ja-JP" altLang="en-US" dirty="0" smtClean="0"/>
              <a:t>速度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01739"/>
              </p:ext>
            </p:extLst>
          </p:nvPr>
        </p:nvGraphicFramePr>
        <p:xfrm>
          <a:off x="457200" y="243648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 smtClean="0"/>
                        <a:t>DataSize</a:t>
                      </a:r>
                      <a:r>
                        <a:rPr kumimoji="1" lang="en-US" altLang="ja-JP" sz="1800" baseline="0" dirty="0" smtClean="0"/>
                        <a:t> : </a:t>
                      </a:r>
                      <a:r>
                        <a:rPr kumimoji="1" lang="en-US" altLang="ja-JP" sz="1800" dirty="0" smtClean="0"/>
                        <a:t>Machine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Dryad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SHS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671,142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749,016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2,381,278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</a:t>
                      </a:r>
                      <a:r>
                        <a:rPr kumimoji="1" lang="en-US" altLang="ja-JP" sz="2800" baseline="0" dirty="0" smtClean="0"/>
                        <a:t> : 16</a:t>
                      </a:r>
                      <a:r>
                        <a:rPr kumimoji="1" lang="ja-JP" altLang="en-US" sz="2800" baseline="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30,379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17,089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246,944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0.4G : 1</a:t>
                      </a:r>
                      <a:r>
                        <a:rPr kumimoji="1" lang="ja-JP" altLang="en-US" sz="2800" dirty="0" smtClean="0"/>
                        <a:t>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138,911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175,839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77,214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右中かっこ 4"/>
          <p:cNvSpPr/>
          <p:nvPr/>
        </p:nvSpPr>
        <p:spPr>
          <a:xfrm rot="5400000">
            <a:off x="5292080" y="1916832"/>
            <a:ext cx="648072" cy="5976664"/>
          </a:xfrm>
          <a:prstGeom prst="rightBrac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2771800" y="5517232"/>
            <a:ext cx="5256584" cy="1008112"/>
          </a:xfrm>
          <a:prstGeom prst="wedgeRoundRectCallout">
            <a:avLst>
              <a:gd name="adj1" fmla="val 3382"/>
              <a:gd name="adj2" fmla="val -754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index</a:t>
            </a:r>
            <a:r>
              <a:rPr lang="ja-JP" altLang="en-US" sz="2800" dirty="0" smtClean="0"/>
              <a:t>作成の計算時間</a:t>
            </a:r>
            <a:endParaRPr kumimoji="1" lang="ja-JP" altLang="en-US" sz="28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7308304" y="836712"/>
            <a:ext cx="1728192" cy="1008112"/>
          </a:xfrm>
          <a:prstGeom prst="wedgeRoundRectCallout">
            <a:avLst>
              <a:gd name="adj1" fmla="val -12249"/>
              <a:gd name="adj2" fmla="val 9571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さほど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速くない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205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 ＆ 感想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PageRank  =&gt;  inherently paralle</a:t>
            </a:r>
            <a:r>
              <a:rPr lang="en-US" altLang="ja-JP" dirty="0" smtClean="0"/>
              <a:t>l. good.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SALSA  =&gt; </a:t>
            </a:r>
            <a:r>
              <a:rPr lang="ja-JP" altLang="en-US" dirty="0" smtClean="0"/>
              <a:t>局所的な解析は並列化の恩恵があまりない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SCC, ASP 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 WCC  =&gt;  sequential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arbitrary-order access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感想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当然の</a:t>
            </a:r>
            <a:r>
              <a:rPr kumimoji="1" lang="ja-JP" altLang="en-US" dirty="0" smtClean="0"/>
              <a:t>結果が確かめられていた</a:t>
            </a:r>
            <a:endParaRPr kumimoji="1" lang="en-US" altLang="ja-JP" dirty="0"/>
          </a:p>
          <a:p>
            <a:pPr lvl="1"/>
            <a:r>
              <a:rPr lang="ja-JP" altLang="en-US" dirty="0" smtClean="0"/>
              <a:t>もっと複雑ネットワークの性質に特化した計算モデル？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2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巨大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グラフを扱う計算パラダイム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541560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３つの計算パラダイム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5936" y="538599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err="1" smtClean="0"/>
              <a:t>を、　</a:t>
            </a:r>
            <a:r>
              <a:rPr kumimoji="1" lang="ja-JP" altLang="en-US" sz="2400" dirty="0" smtClean="0"/>
              <a:t>　　　　５つのアルゴリズムで比較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251520" y="1743199"/>
            <a:ext cx="3744416" cy="33728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十字形 6"/>
          <p:cNvSpPr/>
          <p:nvPr/>
        </p:nvSpPr>
        <p:spPr>
          <a:xfrm rot="2700000">
            <a:off x="4018526" y="2803518"/>
            <a:ext cx="1152128" cy="1152128"/>
          </a:xfrm>
          <a:prstGeom prst="plus">
            <a:avLst>
              <a:gd name="adj" fmla="val 42885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220072" y="1671191"/>
            <a:ext cx="3744416" cy="34449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3691" y="231926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PageRank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20272" y="284422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SALSA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0152" y="3183359"/>
            <a:ext cx="959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SCC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83891" y="3399383"/>
            <a:ext cx="1163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WCC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19983" y="3759423"/>
            <a:ext cx="1163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ASP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1954" y="2463279"/>
            <a:ext cx="2071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Relational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47664" y="306031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Data-Parallel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9592" y="370838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In-Memory</a:t>
            </a:r>
          </a:p>
        </p:txBody>
      </p:sp>
    </p:spTree>
    <p:extLst>
      <p:ext uri="{BB962C8B-B14F-4D97-AF65-F5344CB8AC3E}">
        <p14:creationId xmlns:p14="http://schemas.microsoft.com/office/powerpoint/2010/main" val="264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ClueWeb</a:t>
            </a:r>
            <a:r>
              <a:rPr kumimoji="1" lang="en-US" altLang="ja-JP" dirty="0" smtClean="0"/>
              <a:t> 09 Dataset</a:t>
            </a:r>
          </a:p>
          <a:p>
            <a:pPr lvl="1"/>
            <a:r>
              <a:rPr lang="en-US" altLang="ja-JP" dirty="0">
                <a:hlinkClick r:id="rId2"/>
              </a:rPr>
              <a:t>http://lemurproject.org/clueweb09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Category A:</a:t>
            </a:r>
          </a:p>
          <a:p>
            <a:pPr lvl="2"/>
            <a:r>
              <a:rPr lang="en-US" altLang="ja-JP" dirty="0" smtClean="0"/>
              <a:t>4.77G nodes,  7.94G edges</a:t>
            </a:r>
          </a:p>
          <a:p>
            <a:pPr lvl="2"/>
            <a:r>
              <a:rPr lang="en-US" altLang="ja-JP" dirty="0" smtClean="0"/>
              <a:t>71GB uncompressed, 29GB compressed</a:t>
            </a:r>
          </a:p>
          <a:p>
            <a:pPr lvl="1"/>
            <a:r>
              <a:rPr lang="en-US" altLang="ja-JP" dirty="0" smtClean="0"/>
              <a:t>Category B:</a:t>
            </a:r>
          </a:p>
          <a:p>
            <a:pPr lvl="2"/>
            <a:r>
              <a:rPr lang="en-US" altLang="ja-JP" dirty="0" smtClean="0"/>
              <a:t>0.428G nodes,  0.454G edges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7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51054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1: PageRank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6372200" y="1700808"/>
            <a:ext cx="2232248" cy="696899"/>
          </a:xfrm>
          <a:prstGeom prst="wedgeRoundRectCallout">
            <a:avLst>
              <a:gd name="adj1" fmla="val -128944"/>
              <a:gd name="adj2" fmla="val 217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全ノードのスコアを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1/|V| </a:t>
            </a:r>
            <a:r>
              <a:rPr lang="ja-JP" altLang="en-US" dirty="0"/>
              <a:t>に</a:t>
            </a:r>
            <a:r>
              <a:rPr kumimoji="1" lang="ja-JP" altLang="en-US" dirty="0" smtClean="0"/>
              <a:t>初期化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940152" y="3068960"/>
            <a:ext cx="2960712" cy="2952328"/>
          </a:xfrm>
          <a:prstGeom prst="wedgeRoundRectCallout">
            <a:avLst>
              <a:gd name="adj1" fmla="val -58346"/>
              <a:gd name="adj2" fmla="val -2129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dirty="0" smtClean="0"/>
              <a:t>z </a:t>
            </a:r>
            <a:r>
              <a:rPr lang="ja-JP" altLang="en-US" dirty="0" smtClean="0"/>
              <a:t>回繰り返し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304384" y="3861047"/>
            <a:ext cx="2232248" cy="696899"/>
          </a:xfrm>
          <a:prstGeom prst="wedgeRoundRectCallout">
            <a:avLst>
              <a:gd name="adj1" fmla="val -88558"/>
              <a:gd name="adj2" fmla="val 124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スコアを </a:t>
            </a:r>
            <a:r>
              <a:rPr kumimoji="1" lang="en-US" altLang="ja-JP" dirty="0" smtClean="0"/>
              <a:t>in-edge </a:t>
            </a:r>
            <a:r>
              <a:rPr kumimoji="1" lang="ja-JP" altLang="en-US" dirty="0" smtClean="0"/>
              <a:t>のスコアの和に更新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372200" y="5013176"/>
            <a:ext cx="2232248" cy="696899"/>
          </a:xfrm>
          <a:prstGeom prst="wedgeRoundRectCallout">
            <a:avLst>
              <a:gd name="adj1" fmla="val -93173"/>
              <a:gd name="adj2" fmla="val -23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確率 </a:t>
            </a:r>
            <a:r>
              <a:rPr kumimoji="1" lang="en-US" altLang="ja-JP" dirty="0" smtClean="0"/>
              <a:t>d </a:t>
            </a:r>
            <a:r>
              <a:rPr kumimoji="1" lang="ja-JP" altLang="en-US" dirty="0" smtClean="0"/>
              <a:t>で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ランダムジャンプ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45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Paradigm 1: Relational</a:t>
            </a:r>
            <a:br>
              <a:rPr kumimoji="1" lang="en-US" altLang="ja-JP" dirty="0" smtClean="0"/>
            </a:br>
            <a:r>
              <a:rPr lang="en-US" altLang="ja-JP" sz="3100" dirty="0" smtClean="0"/>
              <a:t>(</a:t>
            </a:r>
            <a:r>
              <a:rPr lang="ja-JP" altLang="en-US" sz="3100" dirty="0" smtClean="0"/>
              <a:t>実験対象</a:t>
            </a:r>
            <a:r>
              <a:rPr lang="en-US" altLang="ja-JP" sz="3100" dirty="0" smtClean="0"/>
              <a:t>: SQL </a:t>
            </a:r>
            <a:r>
              <a:rPr lang="en-US" altLang="ja-JP" sz="3100" dirty="0"/>
              <a:t>Server 2008 Parallel </a:t>
            </a:r>
            <a:r>
              <a:rPr lang="en-US" altLang="ja-JP" sz="3100" dirty="0" err="1"/>
              <a:t>DataWarehouse</a:t>
            </a:r>
            <a:r>
              <a:rPr lang="en-US" altLang="ja-JP" sz="3100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kumimoji="1" lang="en-US" altLang="ja-JP" dirty="0" smtClean="0"/>
              <a:t>Relation (= Table) (= Finite</a:t>
            </a:r>
            <a:r>
              <a:rPr lang="en-US" altLang="ja-JP" dirty="0" smtClean="0"/>
              <a:t> set of Tuples) 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対する集合演算で計算処理を表現する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0070C0"/>
                </a:solidFill>
              </a:rPr>
              <a:t>長い研究・実用の歴史 </a:t>
            </a:r>
            <a:r>
              <a:rPr kumimoji="1" lang="en-US" altLang="ja-JP" dirty="0" smtClean="0">
                <a:solidFill>
                  <a:srgbClr val="0070C0"/>
                </a:solidFill>
              </a:rPr>
              <a:t>[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Codd</a:t>
            </a:r>
            <a:r>
              <a:rPr kumimoji="1" lang="en-US" altLang="ja-JP" dirty="0" smtClean="0">
                <a:solidFill>
                  <a:srgbClr val="0070C0"/>
                </a:solidFill>
              </a:rPr>
              <a:t> 1970]</a:t>
            </a:r>
          </a:p>
          <a:p>
            <a:pPr lvl="1"/>
            <a:r>
              <a:rPr kumimoji="1" lang="ja-JP" altLang="en-US" dirty="0" smtClean="0">
                <a:solidFill>
                  <a:srgbClr val="0070C0"/>
                </a:solidFill>
              </a:rPr>
              <a:t>関係代数などに基づいた最適化・並列化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データ表現の柔軟性が低い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なんでも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Relation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に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しないといけない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16266"/>
              </p:ext>
            </p:extLst>
          </p:nvPr>
        </p:nvGraphicFramePr>
        <p:xfrm>
          <a:off x="4932039" y="4653136"/>
          <a:ext cx="3528393" cy="1700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6131"/>
                <a:gridCol w="1176131"/>
                <a:gridCol w="1176131"/>
              </a:tblGrid>
              <a:tr h="423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err="1" smtClean="0"/>
                        <a:t>src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err="1" smtClean="0"/>
                        <a:t>dest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weight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</a:tr>
              <a:tr h="423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1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2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1.5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</a:tr>
              <a:tr h="423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1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3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12.3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</a:tr>
              <a:tr h="423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2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3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0</a:t>
                      </a:r>
                      <a:endParaRPr kumimoji="1" lang="ja-JP" altLang="en-US" sz="2300" dirty="0"/>
                    </a:p>
                  </a:txBody>
                  <a:tcPr marL="74676" marR="74676" marT="37338" marB="373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7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右矢印 21"/>
          <p:cNvSpPr/>
          <p:nvPr/>
        </p:nvSpPr>
        <p:spPr>
          <a:xfrm rot="1735165">
            <a:off x="2336852" y="4247695"/>
            <a:ext cx="3986811" cy="4575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7200000">
            <a:off x="5047915" y="4566571"/>
            <a:ext cx="2155134" cy="50752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2555776" y="2584068"/>
            <a:ext cx="4104456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PageRank × </a:t>
            </a:r>
            <a:r>
              <a:rPr kumimoji="1" lang="en-US" altLang="ja-JP" dirty="0" err="1" smtClean="0"/>
              <a:t>SQLServer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948369"/>
              </p:ext>
            </p:extLst>
          </p:nvPr>
        </p:nvGraphicFramePr>
        <p:xfrm>
          <a:off x="539552" y="1791980"/>
          <a:ext cx="1944216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src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dest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001124"/>
              </p:ext>
            </p:extLst>
          </p:nvPr>
        </p:nvGraphicFramePr>
        <p:xfrm>
          <a:off x="6660232" y="1791980"/>
          <a:ext cx="1944216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cnt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236296" y="13216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/>
              <a:t>link_count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16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edges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15816" y="1725776"/>
            <a:ext cx="3240360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SELECT</a:t>
            </a:r>
            <a:b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</a:b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src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         AS id,</a:t>
            </a:r>
            <a:b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</a:b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  COUNT(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) AS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cnt</a:t>
            </a:r>
            <a:endParaRPr kumimoji="1" lang="en-US" altLang="ja-JP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000" b="1" dirty="0" smtClean="0">
                <a:latin typeface="Consolas" pitchFamily="49" charset="0"/>
                <a:cs typeface="Consolas" pitchFamily="49" charset="0"/>
              </a:rPr>
              <a:t>FROM     edges</a:t>
            </a:r>
          </a:p>
          <a:p>
            <a:r>
              <a:rPr lang="en-US" altLang="ja-JP" sz="2000" b="1" dirty="0" smtClean="0">
                <a:latin typeface="Consolas" pitchFamily="49" charset="0"/>
                <a:cs typeface="Consolas" pitchFamily="49" charset="0"/>
              </a:rPr>
              <a:t>GROUP BY </a:t>
            </a:r>
            <a:r>
              <a:rPr lang="en-US" altLang="ja-JP" sz="2000" b="1" dirty="0" err="1" smtClean="0">
                <a:latin typeface="Consolas" pitchFamily="49" charset="0"/>
                <a:cs typeface="Consolas" pitchFamily="49" charset="0"/>
              </a:rPr>
              <a:t>src</a:t>
            </a:r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0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955252"/>
              </p:ext>
            </p:extLst>
          </p:nvPr>
        </p:nvGraphicFramePr>
        <p:xfrm>
          <a:off x="539552" y="4524712"/>
          <a:ext cx="972108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id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07504" y="40770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nodes</a:t>
            </a:r>
            <a:endParaRPr kumimoji="1" lang="ja-JP" altLang="en-US" sz="2800" dirty="0"/>
          </a:p>
        </p:txBody>
      </p:sp>
      <p:graphicFrame>
        <p:nvGraphicFramePr>
          <p:cNvPr id="12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914383"/>
              </p:ext>
            </p:extLst>
          </p:nvPr>
        </p:nvGraphicFramePr>
        <p:xfrm>
          <a:off x="2771800" y="4524712"/>
          <a:ext cx="1944216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score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0.01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0.01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691680" y="40770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/>
              <a:t>score_prev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>
            <a:off x="1547664" y="5229200"/>
            <a:ext cx="1152128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24328" y="405790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/>
              <a:t>score_cur</a:t>
            </a:r>
            <a:endParaRPr kumimoji="1" lang="ja-JP" altLang="en-US" sz="2800" dirty="0"/>
          </a:p>
        </p:txBody>
      </p:sp>
      <p:graphicFrame>
        <p:nvGraphicFramePr>
          <p:cNvPr id="1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208875"/>
              </p:ext>
            </p:extLst>
          </p:nvPr>
        </p:nvGraphicFramePr>
        <p:xfrm>
          <a:off x="7092280" y="4524712"/>
          <a:ext cx="1944216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score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0.01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0.23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...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右矢印 16"/>
          <p:cNvSpPr/>
          <p:nvPr/>
        </p:nvSpPr>
        <p:spPr>
          <a:xfrm>
            <a:off x="4788024" y="5237712"/>
            <a:ext cx="2232248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4048" y="4581128"/>
            <a:ext cx="1476164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sz="2000" b="1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ja-JP" sz="2000" b="1" dirty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kumimoji="1" lang="ja-JP" altLang="en-US" sz="2000" b="1" dirty="0" smtClean="0">
                <a:latin typeface="Consolas" pitchFamily="49" charset="0"/>
                <a:cs typeface="Consolas" pitchFamily="49" charset="0"/>
              </a:rPr>
              <a:t>次ページ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altLang="ja-JP" sz="2000" b="1" dirty="0">
              <a:latin typeface="Consolas" pitchFamily="49" charset="0"/>
              <a:cs typeface="Consolas" pitchFamily="49" charset="0"/>
            </a:endParaRPr>
          </a:p>
          <a:p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上カーブ矢印 20"/>
          <p:cNvSpPr/>
          <p:nvPr/>
        </p:nvSpPr>
        <p:spPr>
          <a:xfrm flipH="1">
            <a:off x="4754572" y="6309320"/>
            <a:ext cx="2265699" cy="476672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97" y="44624"/>
            <a:ext cx="6842779" cy="67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9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PageRank × </a:t>
            </a:r>
            <a:r>
              <a:rPr kumimoji="1" lang="en-US" altLang="ja-JP" dirty="0" err="1" smtClean="0"/>
              <a:t>SQLServer</a:t>
            </a:r>
            <a:endParaRPr kumimoji="1" lang="ja-JP" altLang="en-US" dirty="0"/>
          </a:p>
        </p:txBody>
      </p:sp>
      <p:graphicFrame>
        <p:nvGraphicFramePr>
          <p:cNvPr id="23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85130"/>
              </p:ext>
            </p:extLst>
          </p:nvPr>
        </p:nvGraphicFramePr>
        <p:xfrm>
          <a:off x="323528" y="1224136"/>
          <a:ext cx="1603134" cy="1584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1567"/>
                <a:gridCol w="801567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e.src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e.dest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 marL="75398" marR="75398" marT="37699" marB="37699"/>
                </a:tc>
              </a:tr>
            </a:tbl>
          </a:graphicData>
        </a:graphic>
      </p:graphicFrame>
      <p:graphicFrame>
        <p:nvGraphicFramePr>
          <p:cNvPr id="2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318352"/>
              </p:ext>
            </p:extLst>
          </p:nvPr>
        </p:nvGraphicFramePr>
        <p:xfrm>
          <a:off x="2195736" y="1224136"/>
          <a:ext cx="1684154" cy="1596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2077"/>
                <a:gridCol w="842077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lc.id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err="1" smtClean="0"/>
                        <a:t>lc.cnt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1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23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2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10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...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 smtClean="0"/>
                        <a:t>...</a:t>
                      </a:r>
                      <a:endParaRPr kumimoji="1" lang="ja-JP" altLang="en-US" sz="2100" dirty="0"/>
                    </a:p>
                  </a:txBody>
                  <a:tcPr marL="79209" marR="79209" marT="39604" marB="39604"/>
                </a:tc>
              </a:tr>
            </a:tbl>
          </a:graphicData>
        </a:graphic>
      </p:graphicFrame>
      <p:graphicFrame>
        <p:nvGraphicFramePr>
          <p:cNvPr id="2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267951"/>
              </p:ext>
            </p:extLst>
          </p:nvPr>
        </p:nvGraphicFramePr>
        <p:xfrm>
          <a:off x="4139952" y="1224136"/>
          <a:ext cx="1656184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8092"/>
                <a:gridCol w="828092"/>
              </a:tblGrid>
              <a:tr h="378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sp.id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err="1" smtClean="0"/>
                        <a:t>sp.scr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0.01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0.01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...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...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47060"/>
              </p:ext>
            </p:extLst>
          </p:nvPr>
        </p:nvGraphicFramePr>
        <p:xfrm>
          <a:off x="348208" y="288032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288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e.src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e.dest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lc.id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lc.cnt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sp.id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sp.scr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0.01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6588224" y="1556792"/>
            <a:ext cx="237626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SELECT</a:t>
            </a:r>
          </a:p>
          <a:p>
            <a:r>
              <a:rPr lang="en-US" altLang="ja-JP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FROM e,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lc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88224" y="3212975"/>
            <a:ext cx="237626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WHERE</a:t>
            </a:r>
            <a:b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</a:b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  sp.id=lc.id &amp;</a:t>
            </a:r>
          </a:p>
          <a:p>
            <a:r>
              <a:rPr lang="en-US" altLang="ja-JP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latin typeface="Consolas" pitchFamily="49" charset="0"/>
                <a:cs typeface="Consolas" pitchFamily="49" charset="0"/>
              </a:rPr>
              <a:t> sp.id=</a:t>
            </a:r>
            <a:r>
              <a:rPr lang="en-US" altLang="ja-JP" sz="2000" b="1" dirty="0" err="1" smtClean="0">
                <a:latin typeface="Consolas" pitchFamily="49" charset="0"/>
                <a:cs typeface="Consolas" pitchFamily="49" charset="0"/>
              </a:rPr>
              <a:t>e.src</a:t>
            </a:r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588224" y="4737338"/>
            <a:ext cx="237626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GROUP BY</a:t>
            </a:r>
            <a:b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</a:b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e.dest</a:t>
            </a:r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88662"/>
              </p:ext>
            </p:extLst>
          </p:nvPr>
        </p:nvGraphicFramePr>
        <p:xfrm>
          <a:off x="323528" y="4464496"/>
          <a:ext cx="6096000" cy="110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e.src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e.dest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lc.id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lc.cnt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sp.id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sp.scr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(0.01)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</a:t>
                      </a:r>
                      <a:r>
                        <a:rPr kumimoji="1" lang="en-US" altLang="ja-JP" baseline="0" dirty="0" smtClean="0"/>
                        <a:t> 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(23,10)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(0.01,0.01)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84479"/>
              </p:ext>
            </p:extLst>
          </p:nvPr>
        </p:nvGraphicFramePr>
        <p:xfrm>
          <a:off x="323528" y="5633928"/>
          <a:ext cx="3048000" cy="110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curid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newscr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...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...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3491880" y="5725705"/>
            <a:ext cx="5472608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SELECT</a:t>
            </a:r>
          </a:p>
          <a:p>
            <a:r>
              <a:rPr lang="en-US" altLang="ja-JP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  <a:cs typeface="Consolas" pitchFamily="49" charset="0"/>
              </a:rPr>
              <a:t>e.dest</a:t>
            </a:r>
            <a:r>
              <a:rPr lang="en-US" altLang="ja-JP" sz="2000" b="1" dirty="0" smtClean="0">
                <a:latin typeface="Consolas" pitchFamily="49" charset="0"/>
                <a:cs typeface="Consolas" pitchFamily="49" charset="0"/>
              </a:rPr>
              <a:t> AS </a:t>
            </a:r>
            <a:r>
              <a:rPr lang="en-US" altLang="ja-JP" sz="2000" b="1" dirty="0" err="1" smtClean="0">
                <a:latin typeface="Consolas" pitchFamily="49" charset="0"/>
                <a:cs typeface="Consolas" pitchFamily="49" charset="0"/>
              </a:rPr>
              <a:t>curid</a:t>
            </a:r>
            <a:endParaRPr lang="en-US" altLang="ja-JP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SUM((1-d)/(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sp.scr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lc.cnt</a:t>
            </a:r>
            <a:r>
              <a:rPr kumimoji="1" lang="en-US" altLang="ja-JP" sz="2000" b="1" dirty="0" smtClean="0">
                <a:latin typeface="Consolas" pitchFamily="49" charset="0"/>
                <a:cs typeface="Consolas" pitchFamily="49" charset="0"/>
              </a:rPr>
              <a:t>)) AS </a:t>
            </a:r>
            <a:r>
              <a:rPr kumimoji="1" lang="en-US" altLang="ja-JP" sz="2000" b="1" dirty="0" err="1" smtClean="0">
                <a:latin typeface="Consolas" pitchFamily="49" charset="0"/>
                <a:cs typeface="Consolas" pitchFamily="49" charset="0"/>
              </a:rPr>
              <a:t>newscr</a:t>
            </a:r>
            <a:endParaRPr kumimoji="1" lang="ja-JP" alt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890</Words>
  <Application>Microsoft Office PowerPoint</Application>
  <PresentationFormat>画面に合わせる (4:3)</PresentationFormat>
  <Paragraphs>366</Paragraphs>
  <Slides>26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Of Hammers and Nails: An Empirical Comparison of Three Paradigms for Processing Large Graphs</vt:lpstr>
      <vt:lpstr>この論文について</vt:lpstr>
      <vt:lpstr>巨大Webグラフを扱う計算パラダイム の 比較</vt:lpstr>
      <vt:lpstr>データセット</vt:lpstr>
      <vt:lpstr>Algorithm 1: PageRank</vt:lpstr>
      <vt:lpstr>Paradigm 1: Relational (実験対象: SQL Server 2008 Parallel DataWarehouse)</vt:lpstr>
      <vt:lpstr>PageRank × SQLServer</vt:lpstr>
      <vt:lpstr>PowerPoint プレゼンテーション</vt:lpstr>
      <vt:lpstr>PageRank × SQLServer</vt:lpstr>
      <vt:lpstr>Paradigm 2: Data-Parallel (実験対象： DryadLINQ)</vt:lpstr>
      <vt:lpstr>PageRank × DryadLINQ</vt:lpstr>
      <vt:lpstr>Paradigm 3: In-Memory Store (SHS : Scalable Hyperlink Store)</vt:lpstr>
      <vt:lpstr>PageRank × SHS</vt:lpstr>
      <vt:lpstr>PageRank: 速度 (単位:秒)</vt:lpstr>
      <vt:lpstr>Algorithm 2: SALSA</vt:lpstr>
      <vt:lpstr>Implementation</vt:lpstr>
      <vt:lpstr>SALSA: 速度 (単位:秒)</vt:lpstr>
      <vt:lpstr>Algorithm 3: 強連結成分分解</vt:lpstr>
      <vt:lpstr>Algorithm 3: 強連結成分分解</vt:lpstr>
      <vt:lpstr>SCC: 速度 (単位:秒)</vt:lpstr>
      <vt:lpstr>Algorithm 4: 連結成分(無向)</vt:lpstr>
      <vt:lpstr>なぜもっと速いアルゴリズムを 使わないのか？</vt:lpstr>
      <vt:lpstr>WCC: 速度 (単位:秒)</vt:lpstr>
      <vt:lpstr>Algorithm 5: 近似最短距離クエリ (Sketch-based: 第1,第5著者ら  ’10)</vt:lpstr>
      <vt:lpstr>ASP: 速度 (単位:秒)</vt:lpstr>
      <vt:lpstr>まとめ ＆ 感想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Hammers</dc:title>
  <dc:creator>kinaba</dc:creator>
  <cp:lastModifiedBy>kinaba</cp:lastModifiedBy>
  <cp:revision>137</cp:revision>
  <dcterms:created xsi:type="dcterms:W3CDTF">2013-02-26T13:30:32Z</dcterms:created>
  <dcterms:modified xsi:type="dcterms:W3CDTF">2013-02-28T11:00:50Z</dcterms:modified>
</cp:coreProperties>
</file>