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261" r:id="rId4"/>
    <p:sldId id="259" r:id="rId5"/>
    <p:sldId id="276" r:id="rId6"/>
    <p:sldId id="277" r:id="rId7"/>
    <p:sldId id="280" r:id="rId8"/>
    <p:sldId id="281" r:id="rId9"/>
    <p:sldId id="278" r:id="rId10"/>
    <p:sldId id="279" r:id="rId11"/>
    <p:sldId id="282" r:id="rId12"/>
    <p:sldId id="283" r:id="rId13"/>
    <p:sldId id="269" r:id="rId14"/>
    <p:sldId id="284" r:id="rId15"/>
    <p:sldId id="270" r:id="rId16"/>
    <p:sldId id="271" r:id="rId17"/>
    <p:sldId id="290" r:id="rId18"/>
    <p:sldId id="272" r:id="rId19"/>
    <p:sldId id="285" r:id="rId20"/>
    <p:sldId id="287" r:id="rId21"/>
    <p:sldId id="288" r:id="rId22"/>
    <p:sldId id="289" r:id="rId23"/>
    <p:sldId id="264" r:id="rId24"/>
    <p:sldId id="274" r:id="rId25"/>
    <p:sldId id="292" r:id="rId26"/>
    <p:sldId id="266" r:id="rId27"/>
    <p:sldId id="291" r:id="rId28"/>
    <p:sldId id="293" r:id="rId29"/>
    <p:sldId id="267" r:id="rId30"/>
    <p:sldId id="262" r:id="rId31"/>
    <p:sldId id="268" r:id="rId3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3D69B"/>
    <a:srgbClr val="0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93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FBE7-DCAD-4C92-8346-6543E92D1E46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A67F-7B0D-4EF4-B3EC-37C5D849C2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39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33338"/>
            <a:ext cx="8229600" cy="1143000"/>
          </a:xfrm>
        </p:spPr>
        <p:txBody>
          <a:bodyPr>
            <a:noAutofit/>
          </a:bodyPr>
          <a:lstStyle>
            <a:lvl1pPr algn="r">
              <a:defRPr sz="60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44600"/>
            <a:ext cx="9144000" cy="0"/>
          </a:xfrm>
          <a:prstGeom prst="line">
            <a:avLst/>
          </a:prstGeom>
          <a:ln w="1270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2011/9/24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スライド番号プレースホルダ 5"/>
          <p:cNvSpPr txBox="1">
            <a:spLocks/>
          </p:cNvSpPr>
          <p:nvPr userDrawn="1"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572496" cy="3214710"/>
          </a:xfrm>
        </p:spPr>
        <p:txBody>
          <a:bodyPr>
            <a:noAutofit/>
          </a:bodyPr>
          <a:lstStyle/>
          <a:p>
            <a:pPr algn="l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Query Verification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using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Monadic 2</a:t>
            </a:r>
            <a:r>
              <a:rPr lang="en-US" sz="6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-Order Logic</a:t>
            </a:r>
            <a:endParaRPr kumimoji="1" lang="ja-JP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8211890" cy="3096344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Kazuhiro Inaba (</a:t>
            </a:r>
            <a:r>
              <a:rPr lang="ja-JP" altLang="en-US" sz="4000" dirty="0" smtClean="0">
                <a:solidFill>
                  <a:schemeClr val="accent3">
                    <a:lumMod val="75000"/>
                  </a:schemeClr>
                </a:solidFill>
              </a:rPr>
              <a:t>稲葉 一浩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algn="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kinaba@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NII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.ac.jp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sz="3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en-US" sz="2400" b="1" dirty="0" smtClean="0">
              <a:solidFill>
                <a:schemeClr val="tx1"/>
              </a:solidFill>
            </a:endParaRPr>
          </a:p>
          <a:p>
            <a:pPr algn="r"/>
            <a:r>
              <a:rPr lang="en-US" sz="2400" b="1" dirty="0" smtClean="0">
                <a:solidFill>
                  <a:schemeClr val="tx1"/>
                </a:solidFill>
              </a:rPr>
              <a:t>Oct 10, 2010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2400" b="1" dirty="0" smtClean="0">
                <a:solidFill>
                  <a:schemeClr val="tx1"/>
                </a:solidFill>
              </a:rPr>
              <a:t> PKU-NII International Joint Workshop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 on Advanced Software Engineering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4" name="直線矢印コネクタ 3"/>
          <p:cNvCxnSpPr>
            <a:stCxn id="5" idx="3"/>
            <a:endCxn id="7" idx="7"/>
          </p:cNvCxnSpPr>
          <p:nvPr/>
        </p:nvCxnSpPr>
        <p:spPr>
          <a:xfrm rot="5400000">
            <a:off x="1530941" y="4204365"/>
            <a:ext cx="753526" cy="537502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123728" y="378904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390111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Graph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331640" y="479715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直線矢印コネクタ 7"/>
          <p:cNvCxnSpPr>
            <a:stCxn id="7" idx="1"/>
            <a:endCxn id="12" idx="4"/>
          </p:cNvCxnSpPr>
          <p:nvPr/>
        </p:nvCxnSpPr>
        <p:spPr>
          <a:xfrm rot="16200000" flipV="1">
            <a:off x="737575" y="4203086"/>
            <a:ext cx="700799" cy="592787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 rot="18296414">
            <a:off x="1742466" y="4170987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MSO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611560" y="378904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線矢印コネクタ 12"/>
          <p:cNvCxnSpPr>
            <a:stCxn id="12" idx="6"/>
            <a:endCxn id="5" idx="2"/>
          </p:cNvCxnSpPr>
          <p:nvPr/>
        </p:nvCxnSpPr>
        <p:spPr>
          <a:xfrm>
            <a:off x="971600" y="3969060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 rot="2982723">
            <a:off x="637075" y="4574961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Verify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Then, our system automatically verify it!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2276872"/>
            <a:ext cx="38164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INPUT	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SNS: SNSDB;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445224"/>
            <a:ext cx="4104456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11560" y="3356992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3140968"/>
            <a:ext cx="1440160" cy="1008112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56176" y="306896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00B0F0"/>
                </a:solidFill>
              </a:rPr>
              <a:t>“OK!”</a:t>
            </a:r>
            <a:endParaRPr lang="en-US" sz="7200" b="1" dirty="0">
              <a:solidFill>
                <a:srgbClr val="00B0F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4088" y="4437112"/>
            <a:ext cx="3923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B0F0"/>
                </a:solidFill>
              </a:rPr>
              <a:t>※ Our checker is SOUND.</a:t>
            </a:r>
          </a:p>
          <a:p>
            <a:r>
              <a:rPr lang="en-US" sz="2400" b="1" dirty="0" smtClean="0">
                <a:solidFill>
                  <a:srgbClr val="00B0F0"/>
                </a:solidFill>
              </a:rPr>
              <a:t>If it says OK, then the program never goes wrong.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Then, our system automatically verify it!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2276872"/>
            <a:ext cx="38164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INPUT	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SNS: SNSDB;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445224"/>
            <a:ext cx="4104456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3140968"/>
            <a:ext cx="1440160" cy="1008112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1988840"/>
            <a:ext cx="3131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“BUG!”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11560" y="3356992"/>
            <a:ext cx="338437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cxnSp>
        <p:nvCxnSpPr>
          <p:cNvPr id="10" name="直線矢印コネクタ 9"/>
          <p:cNvCxnSpPr>
            <a:stCxn id="11" idx="3"/>
            <a:endCxn id="13" idx="0"/>
          </p:cNvCxnSpPr>
          <p:nvPr/>
        </p:nvCxnSpPr>
        <p:spPr>
          <a:xfrm rot="5400000">
            <a:off x="7038275" y="3370468"/>
            <a:ext cx="700799" cy="1096843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7884368" y="32611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2240" y="306896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SNS</a:t>
            </a:r>
            <a:endParaRPr lang="en-US" sz="2000" dirty="0"/>
          </a:p>
        </p:txBody>
      </p:sp>
      <p:sp>
        <p:nvSpPr>
          <p:cNvPr id="13" name="円/楕円 12"/>
          <p:cNvSpPr/>
          <p:nvPr/>
        </p:nvSpPr>
        <p:spPr>
          <a:xfrm>
            <a:off x="6660232" y="426928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直線矢印コネクタ 13"/>
          <p:cNvCxnSpPr>
            <a:stCxn id="13" idx="4"/>
            <a:endCxn id="20" idx="0"/>
          </p:cNvCxnSpPr>
          <p:nvPr/>
        </p:nvCxnSpPr>
        <p:spPr>
          <a:xfrm rot="5400000">
            <a:off x="6480212" y="4989369"/>
            <a:ext cx="720080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20" idx="6"/>
            <a:endCxn id="16" idx="2"/>
          </p:cNvCxnSpPr>
          <p:nvPr/>
        </p:nvCxnSpPr>
        <p:spPr>
          <a:xfrm>
            <a:off x="7020272" y="5529429"/>
            <a:ext cx="1080120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8100392" y="53494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テキスト ボックス 16"/>
          <p:cNvSpPr txBox="1"/>
          <p:nvPr/>
        </p:nvSpPr>
        <p:spPr>
          <a:xfrm rot="19729410">
            <a:off x="7196095" y="3772594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group</a:t>
            </a:r>
            <a:endParaRPr lang="en-US" sz="2000" dirty="0"/>
          </a:p>
        </p:txBody>
      </p:sp>
      <p:sp>
        <p:nvSpPr>
          <p:cNvPr id="18" name="円/楕円 17"/>
          <p:cNvSpPr/>
          <p:nvPr/>
        </p:nvSpPr>
        <p:spPr>
          <a:xfrm>
            <a:off x="6372200" y="32611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直線矢印コネクタ 18"/>
          <p:cNvCxnSpPr>
            <a:stCxn id="18" idx="6"/>
            <a:endCxn id="11" idx="2"/>
          </p:cNvCxnSpPr>
          <p:nvPr/>
        </p:nvCxnSpPr>
        <p:spPr>
          <a:xfrm>
            <a:off x="6732240" y="3441197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6660232" y="53494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76256" y="455732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020272" y="5165323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36096" y="5781457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※ Our checker provides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 COUNTER-EXAMPLE.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By encoding transformations into a logic formula. 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2276872"/>
            <a:ext cx="38164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INPUT	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SNS: SNSDB;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445224"/>
            <a:ext cx="4104456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11560" y="3356992"/>
            <a:ext cx="338437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7" name="右矢印 6"/>
          <p:cNvSpPr/>
          <p:nvPr/>
        </p:nvSpPr>
        <p:spPr>
          <a:xfrm rot="20129692">
            <a:off x="4429483" y="2710418"/>
            <a:ext cx="1440160" cy="1008112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右矢印 7"/>
          <p:cNvSpPr/>
          <p:nvPr/>
        </p:nvSpPr>
        <p:spPr>
          <a:xfrm rot="5400000">
            <a:off x="6012160" y="3429000"/>
            <a:ext cx="1008112" cy="1008112"/>
          </a:xfrm>
          <a:prstGeom prst="rightArrow">
            <a:avLst>
              <a:gd name="adj1" fmla="val 36562"/>
              <a:gd name="adj2" fmla="val 38242"/>
            </a:avLst>
          </a:prstGeom>
          <a:solidFill>
            <a:schemeClr val="bg1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2080" y="4365104"/>
            <a:ext cx="1619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F0"/>
                </a:solidFill>
              </a:rPr>
              <a:t>“YES”</a:t>
            </a:r>
            <a:r>
              <a:rPr lang="en-US" sz="4000" b="1" dirty="0" smtClean="0"/>
              <a:t>/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04248" y="436510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“NO”+CE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6012160" y="5085184"/>
            <a:ext cx="1008112" cy="1008112"/>
          </a:xfrm>
          <a:prstGeom prst="rightArrow">
            <a:avLst>
              <a:gd name="adj1" fmla="val 36562"/>
              <a:gd name="adj2" fmla="val 38242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角丸四角形 13"/>
          <p:cNvSpPr/>
          <p:nvPr/>
        </p:nvSpPr>
        <p:spPr>
          <a:xfrm>
            <a:off x="6012160" y="2226878"/>
            <a:ext cx="2198048" cy="105810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4800" i="1" dirty="0" smtClean="0">
                <a:solidFill>
                  <a:schemeClr val="tx1"/>
                </a:solidFill>
              </a:rPr>
              <a:t>formula</a:t>
            </a:r>
            <a:endParaRPr kumimoji="1" lang="ja-JP" altLang="en-US" sz="4800" i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56784" y="3421449"/>
            <a:ext cx="219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Check </a:t>
            </a:r>
            <a:r>
              <a:rPr lang="en-US" sz="2000" b="1" dirty="0" smtClean="0">
                <a:solidFill>
                  <a:srgbClr val="00B0F0"/>
                </a:solidFill>
              </a:rPr>
              <a:t>VALIDNESS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using</a:t>
            </a:r>
            <a:br>
              <a:rPr lang="en-US" sz="2000" dirty="0" smtClean="0"/>
            </a:br>
            <a:r>
              <a:rPr lang="en-US" sz="2000" dirty="0" smtClean="0"/>
              <a:t>an existing verifier</a:t>
            </a:r>
            <a:endParaRPr 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92280" y="515719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Decode CE to</a:t>
            </a:r>
            <a:br>
              <a:rPr lang="en-US" sz="2000" dirty="0" smtClean="0"/>
            </a:br>
            <a:r>
              <a:rPr lang="en-US" sz="2000" dirty="0" smtClean="0"/>
              <a:t>a graph</a:t>
            </a:r>
            <a:endParaRPr lang="en-US" sz="2000" dirty="0"/>
          </a:p>
        </p:txBody>
      </p:sp>
      <p:cxnSp>
        <p:nvCxnSpPr>
          <p:cNvPr id="17" name="直線矢印コネクタ 16"/>
          <p:cNvCxnSpPr>
            <a:stCxn id="18" idx="6"/>
            <a:endCxn id="20" idx="2"/>
          </p:cNvCxnSpPr>
          <p:nvPr/>
        </p:nvCxnSpPr>
        <p:spPr>
          <a:xfrm>
            <a:off x="5292080" y="6345324"/>
            <a:ext cx="79208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4932040" y="61653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円/楕円 19"/>
          <p:cNvSpPr/>
          <p:nvPr/>
        </p:nvSpPr>
        <p:spPr>
          <a:xfrm>
            <a:off x="6084168" y="61653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直線矢印コネクタ 20"/>
          <p:cNvCxnSpPr>
            <a:stCxn id="20" idx="6"/>
            <a:endCxn id="27" idx="2"/>
          </p:cNvCxnSpPr>
          <p:nvPr/>
        </p:nvCxnSpPr>
        <p:spPr>
          <a:xfrm>
            <a:off x="6444208" y="6345324"/>
            <a:ext cx="864096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27" idx="6"/>
            <a:endCxn id="23" idx="2"/>
          </p:cNvCxnSpPr>
          <p:nvPr/>
        </p:nvCxnSpPr>
        <p:spPr>
          <a:xfrm>
            <a:off x="7668344" y="6345324"/>
            <a:ext cx="79208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8460432" y="61653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円/楕円 26"/>
          <p:cNvSpPr/>
          <p:nvPr/>
        </p:nvSpPr>
        <p:spPr>
          <a:xfrm>
            <a:off x="7308304" y="61653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“How should we represent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schemas and transformations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logic formulas?”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/>
              <a:t>The logic must not be too strong</a:t>
            </a:r>
            <a:br>
              <a:rPr lang="en-US" dirty="0" smtClean="0"/>
            </a:br>
            <a:r>
              <a:rPr lang="en-US" sz="2000" dirty="0" smtClean="0"/>
              <a:t>    (otherwise its validness becomes </a:t>
            </a:r>
            <a:r>
              <a:rPr lang="en-US" sz="2000" dirty="0" err="1" smtClean="0"/>
              <a:t>undecidable</a:t>
            </a:r>
            <a:r>
              <a:rPr lang="en-US" sz="20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The logic must not be too weak</a:t>
            </a:r>
            <a:br>
              <a:rPr lang="en-US" dirty="0" smtClean="0"/>
            </a:br>
            <a:r>
              <a:rPr lang="en-US" sz="2000" dirty="0" smtClean="0"/>
              <a:t>    (otherwise it cannot talk about our schemas and transformations)</a:t>
            </a:r>
            <a:endParaRPr lang="en-US" dirty="0" smtClean="0"/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“just-fit” logic?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of the Talk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Our Choice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 Monadic 2</a:t>
            </a:r>
            <a:r>
              <a:rPr lang="en-US" b="1" baseline="30000" dirty="0" smtClean="0">
                <a:solidFill>
                  <a:srgbClr val="00B050"/>
                </a:solidFill>
              </a:rPr>
              <a:t>nd</a:t>
            </a:r>
            <a:r>
              <a:rPr lang="en-US" b="1" dirty="0" smtClean="0">
                <a:solidFill>
                  <a:srgbClr val="00B050"/>
                </a:solidFill>
              </a:rPr>
              <a:t>-Order Logic (MSO)</a:t>
            </a:r>
          </a:p>
          <a:p>
            <a:r>
              <a:rPr lang="en-US" dirty="0" smtClean="0"/>
              <a:t>Schema Language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How it can be represented in </a:t>
            </a:r>
            <a:r>
              <a:rPr lang="en-US" dirty="0" smtClean="0"/>
              <a:t>MSO</a:t>
            </a:r>
          </a:p>
          <a:p>
            <a:r>
              <a:rPr lang="en-US" dirty="0" err="1" smtClean="0"/>
              <a:t>UnCAL</a:t>
            </a:r>
            <a:r>
              <a:rPr lang="en-US" dirty="0" smtClean="0"/>
              <a:t> Transformation Language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How, in M</a:t>
            </a:r>
            <a:r>
              <a:rPr lang="en-US" dirty="0" smtClean="0"/>
              <a:t>SO</a:t>
            </a:r>
          </a:p>
          <a:p>
            <a:r>
              <a:rPr lang="en-US" dirty="0" smtClean="0"/>
              <a:t>Decide MSO: from Graph-MSO to Tree-MSO</a:t>
            </a:r>
          </a:p>
          <a:p>
            <a:r>
              <a:rPr lang="en-US" dirty="0" smtClean="0"/>
              <a:t>Discussion : Why This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Monadic 2</a:t>
            </a:r>
            <a:r>
              <a:rPr lang="en-US" baseline="30000" dirty="0" smtClean="0"/>
              <a:t>nd</a:t>
            </a:r>
            <a:r>
              <a:rPr lang="en-US" dirty="0" smtClean="0"/>
              <a:t>-Order Logic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MSO is a usual 1</a:t>
            </a:r>
            <a:r>
              <a:rPr lang="en-US" baseline="30000" dirty="0" smtClean="0"/>
              <a:t>st</a:t>
            </a:r>
            <a:r>
              <a:rPr lang="en-US" dirty="0" smtClean="0"/>
              <a:t> order logic on graphs …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dirty="0" smtClean="0"/>
              <a:t>… extended with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504" y="2229729"/>
            <a:ext cx="8928992" cy="11992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2060"/>
                </a:solidFill>
              </a:rPr>
              <a:t>(primitives)</a:t>
            </a:r>
            <a:r>
              <a:rPr lang="en-US" sz="3600" dirty="0" smtClean="0">
                <a:solidFill>
                  <a:srgbClr val="002060"/>
                </a:solidFill>
              </a:rPr>
              <a:t>    </a:t>
            </a:r>
            <a:r>
              <a:rPr lang="en-US" sz="3600" dirty="0" err="1" smtClean="0"/>
              <a:t>edge</a:t>
            </a:r>
            <a:r>
              <a:rPr lang="en-US" sz="3600" baseline="-25000" dirty="0" err="1" smtClean="0"/>
              <a:t>foo</a:t>
            </a:r>
            <a:r>
              <a:rPr lang="en-US" sz="3600" dirty="0" smtClean="0"/>
              <a:t>(x, e, y)  start(x)</a:t>
            </a:r>
            <a:br>
              <a:rPr lang="en-US" sz="36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(connectives</a:t>
            </a:r>
            <a:r>
              <a:rPr lang="en-US" altLang="ja-JP" sz="2800" dirty="0" smtClean="0">
                <a:solidFill>
                  <a:srgbClr val="002060"/>
                </a:solidFill>
              </a:rPr>
              <a:t>)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￢</a:t>
            </a:r>
            <a:r>
              <a:rPr lang="en-US" altLang="ja-JP" sz="3600" dirty="0" smtClean="0"/>
              <a:t>P   P&amp;Q   P</a:t>
            </a:r>
            <a:r>
              <a:rPr lang="ja-JP" altLang="en-US" sz="3600" dirty="0" smtClean="0"/>
              <a:t>∨</a:t>
            </a:r>
            <a:r>
              <a:rPr lang="en-US" altLang="ja-JP" sz="3600" dirty="0" smtClean="0"/>
              <a:t>Q  </a:t>
            </a:r>
            <a:r>
              <a:rPr lang="ja-JP" altLang="en-US" sz="3600" dirty="0" smtClean="0"/>
              <a:t>∀</a:t>
            </a:r>
            <a:r>
              <a:rPr lang="en-US" altLang="ja-JP" sz="3600" dirty="0" err="1" smtClean="0"/>
              <a:t>x.P</a:t>
            </a:r>
            <a:r>
              <a:rPr lang="en-US" altLang="ja-JP" sz="3600" dirty="0" smtClean="0"/>
              <a:t>(x)  </a:t>
            </a:r>
            <a:r>
              <a:rPr lang="ja-JP" altLang="en-US" sz="3600" dirty="0" smtClean="0"/>
              <a:t>∃</a:t>
            </a:r>
            <a:r>
              <a:rPr lang="en-US" altLang="ja-JP" sz="3600" dirty="0" err="1" smtClean="0"/>
              <a:t>x.P</a:t>
            </a:r>
            <a:r>
              <a:rPr lang="en-US" altLang="ja-JP" sz="3600" dirty="0" smtClean="0"/>
              <a:t>(x)</a:t>
            </a:r>
            <a:endParaRPr kumimoji="1" lang="ja-JP" altLang="en-US" sz="36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7504" y="4221088"/>
            <a:ext cx="8784976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(set-quantifiers)</a:t>
            </a:r>
            <a:r>
              <a:rPr lang="en-US" sz="4000" dirty="0" smtClean="0"/>
              <a:t> </a:t>
            </a:r>
            <a:r>
              <a:rPr lang="ja-JP" altLang="en-US" sz="4000" dirty="0" smtClean="0"/>
              <a:t> ∀</a:t>
            </a:r>
            <a:r>
              <a:rPr lang="en-US" altLang="ja-JP" sz="4000" baseline="30000" dirty="0" err="1" smtClean="0"/>
              <a:t>set</a:t>
            </a:r>
            <a:r>
              <a:rPr lang="en-US" altLang="ja-JP" sz="4000" dirty="0" err="1" smtClean="0"/>
              <a:t>S</a:t>
            </a:r>
            <a:r>
              <a:rPr lang="en-US" altLang="ja-JP" sz="4000" dirty="0" smtClean="0"/>
              <a:t>. P(S)    </a:t>
            </a:r>
            <a:r>
              <a:rPr lang="ja-JP" altLang="en-US" sz="4000" dirty="0" smtClean="0"/>
              <a:t>∃</a:t>
            </a:r>
            <a:r>
              <a:rPr lang="en-US" altLang="ja-JP" sz="4000" baseline="30000" dirty="0" err="1" smtClean="0"/>
              <a:t>set</a:t>
            </a:r>
            <a:r>
              <a:rPr lang="en-US" sz="4000" dirty="0" err="1" smtClean="0"/>
              <a:t>S.P</a:t>
            </a:r>
            <a:r>
              <a:rPr lang="en-US" sz="4000" dirty="0" smtClean="0"/>
              <a:t>(S)</a:t>
            </a:r>
            <a:br>
              <a:rPr lang="en-US" sz="40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(set-primitives)</a:t>
            </a:r>
            <a:r>
              <a:rPr lang="en-US" sz="2800" dirty="0" smtClean="0"/>
              <a:t>		 x </a:t>
            </a:r>
            <a:r>
              <a:rPr lang="ja-JP" altLang="en-US" sz="2800" dirty="0" smtClean="0"/>
              <a:t>∈ </a:t>
            </a:r>
            <a:r>
              <a:rPr lang="en-US" altLang="ja-JP" sz="2800" dirty="0" smtClean="0"/>
              <a:t>S     S</a:t>
            </a:r>
            <a:r>
              <a:rPr lang="ja-JP" altLang="en-US" sz="2800" dirty="0" smtClean="0"/>
              <a:t>⊆</a:t>
            </a:r>
            <a:r>
              <a:rPr lang="en-US" altLang="ja-JP" sz="2800" dirty="0" smtClean="0"/>
              <a:t>T</a:t>
            </a: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Schema Language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dirty="0" smtClean="0"/>
              <a:t>Programmers can specify</a:t>
            </a:r>
            <a:br>
              <a:rPr lang="en-US" dirty="0" smtClean="0"/>
            </a:br>
            <a:r>
              <a:rPr lang="en-US" dirty="0" smtClean="0"/>
              <a:t>any MSO-expressible property</a:t>
            </a:r>
          </a:p>
          <a:p>
            <a:pPr lvl="1">
              <a:buNone/>
            </a:pPr>
            <a:r>
              <a:rPr lang="en-US" sz="2400" dirty="0" smtClean="0"/>
              <a:t>	(as long as it is </a:t>
            </a:r>
            <a:r>
              <a:rPr lang="en-US" sz="2400" dirty="0" err="1" smtClean="0"/>
              <a:t>bisimulation</a:t>
            </a:r>
            <a:r>
              <a:rPr lang="en-US" sz="2400" dirty="0" smtClean="0"/>
              <a:t>-generic &amp; compact)</a:t>
            </a:r>
          </a:p>
          <a:p>
            <a:r>
              <a:rPr lang="en-US" dirty="0" smtClean="0"/>
              <a:t>For example,</a:t>
            </a:r>
            <a:br>
              <a:rPr lang="en-US" dirty="0" smtClean="0"/>
            </a:br>
            <a:r>
              <a:rPr lang="en-US" sz="2400" dirty="0" smtClean="0"/>
              <a:t>(count-free subset of)</a:t>
            </a:r>
            <a:r>
              <a:rPr lang="en-US" dirty="0" smtClean="0"/>
              <a:t> KM3 </a:t>
            </a:r>
            <a:r>
              <a:rPr lang="en-US" dirty="0" err="1" smtClean="0"/>
              <a:t>MetaModeling</a:t>
            </a:r>
            <a:r>
              <a:rPr lang="en-US" dirty="0" smtClean="0"/>
              <a:t> Language: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403648" y="4365104"/>
            <a:ext cx="6336704" cy="15205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 reference result</a:t>
            </a:r>
            <a:r>
              <a:rPr lang="en-US" sz="2800" b="1" baseline="30000" dirty="0" smtClean="0">
                <a:solidFill>
                  <a:schemeClr val="tx2"/>
                </a:solidFill>
              </a:rPr>
              <a:t>*</a:t>
            </a:r>
            <a:r>
              <a:rPr lang="en-US" sz="2800" b="1" dirty="0" smtClean="0">
                <a:solidFill>
                  <a:schemeClr val="tx2"/>
                </a:solidFill>
              </a:rPr>
              <a:t>: MEM; }</a:t>
            </a:r>
          </a:p>
          <a:p>
            <a:r>
              <a:rPr lang="en-US" sz="2800" dirty="0" smtClean="0"/>
              <a:t>class MEM	{ reference friend</a:t>
            </a:r>
            <a:r>
              <a:rPr lang="en-US" sz="2800" baseline="30000" dirty="0" smtClean="0"/>
              <a:t>*</a:t>
            </a:r>
            <a:r>
              <a:rPr lang="en-US" sz="2800" dirty="0" smtClean="0"/>
              <a:t>: MEM;</a:t>
            </a:r>
          </a:p>
          <a:p>
            <a:r>
              <a:rPr lang="en-US" sz="2800" dirty="0" smtClean="0"/>
              <a:t>		  reference name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: STRING; }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to 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 need MSO’s expressiveness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83568" y="2204864"/>
            <a:ext cx="6336704" cy="15205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 reference result*: MEM; }</a:t>
            </a:r>
          </a:p>
          <a:p>
            <a:r>
              <a:rPr lang="en-US" sz="2800" dirty="0" smtClean="0"/>
              <a:t>class MEM	{ reference friend*: MEM;</a:t>
            </a:r>
          </a:p>
          <a:p>
            <a:r>
              <a:rPr lang="en-US" sz="2800" dirty="0" smtClean="0"/>
              <a:t>		  reference name: STRING;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11560" y="3861048"/>
            <a:ext cx="8136904" cy="252028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3200" b="1" dirty="0" smtClean="0">
                <a:solidFill>
                  <a:srgbClr val="FF0000"/>
                </a:solidFill>
              </a:rPr>
              <a:t>∃</a:t>
            </a:r>
            <a:r>
              <a:rPr lang="en-US" altLang="ja-JP" sz="3200" b="1" baseline="30000" dirty="0" err="1" smtClean="0">
                <a:solidFill>
                  <a:srgbClr val="FF0000"/>
                </a:solidFill>
              </a:rPr>
              <a:t>set</a:t>
            </a:r>
            <a:r>
              <a:rPr lang="en-US" altLang="ja-JP" sz="3200" b="1" dirty="0" err="1" smtClean="0">
                <a:solidFill>
                  <a:srgbClr val="FF0000"/>
                </a:solidFill>
              </a:rPr>
              <a:t>OUTPUT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.   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∃</a:t>
            </a:r>
            <a:r>
              <a:rPr lang="en-US" altLang="ja-JP" sz="3200" b="1" baseline="30000" dirty="0" err="1" smtClean="0">
                <a:solidFill>
                  <a:srgbClr val="FF0000"/>
                </a:solidFill>
              </a:rPr>
              <a:t>set</a:t>
            </a:r>
            <a:r>
              <a:rPr lang="en-US" altLang="ja-JP" sz="3200" b="1" dirty="0" err="1" smtClean="0">
                <a:solidFill>
                  <a:srgbClr val="FF0000"/>
                </a:solidFill>
              </a:rPr>
              <a:t>MEM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3200" dirty="0" smtClean="0">
                <a:solidFill>
                  <a:schemeClr val="tx1"/>
                </a:solidFill>
              </a:rPr>
              <a:t>     (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x. start(x) 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 x</a:t>
            </a:r>
            <a:r>
              <a:rPr lang="ja-JP" altLang="en-US" sz="3200" dirty="0" smtClean="0">
                <a:solidFill>
                  <a:schemeClr val="tx1"/>
                </a:solidFill>
                <a:sym typeface="Wingdings" pitchFamily="2" charset="2"/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OUTPUT)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ja-JP" altLang="en-US" sz="3200" dirty="0" smtClean="0">
                <a:solidFill>
                  <a:schemeClr val="tx1"/>
                </a:solidFill>
              </a:rPr>
              <a:t> ∧ 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x</a:t>
            </a:r>
            <a:r>
              <a:rPr lang="ja-JP" altLang="en-US" sz="3200" dirty="0" smtClean="0">
                <a:solidFill>
                  <a:schemeClr val="tx1"/>
                </a:solidFill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</a:rPr>
              <a:t>OUTPUT. 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e. 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u.</a:t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         edge(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x,e,u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chemeClr val="tx1"/>
                </a:solidFill>
              </a:rPr>
              <a:t>result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x,e,u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</a:t>
            </a:r>
            <a:r>
              <a:rPr lang="ja-JP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u</a:t>
            </a:r>
            <a:r>
              <a:rPr lang="ja-JP" altLang="en-US" sz="3200" dirty="0" smtClean="0">
                <a:solidFill>
                  <a:schemeClr val="tx1"/>
                </a:solidFill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</a:rPr>
              <a:t>MEM)</a:t>
            </a: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 ∧ </a:t>
            </a:r>
            <a:r>
              <a:rPr lang="en-US" altLang="ja-JP" sz="3200" dirty="0" smtClean="0">
                <a:solidFill>
                  <a:schemeClr val="tx1"/>
                </a:solidFill>
              </a:rPr>
              <a:t>…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 rot="5400000">
            <a:off x="5688124" y="3681028"/>
            <a:ext cx="921287" cy="849279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Language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UnCAL</a:t>
            </a:r>
            <a:r>
              <a:rPr lang="en-US" dirty="0" smtClean="0"/>
              <a:t> [</a:t>
            </a:r>
            <a:r>
              <a:rPr lang="en-US" dirty="0" err="1" smtClean="0"/>
              <a:t>Buneman</a:t>
            </a:r>
            <a:r>
              <a:rPr lang="en-US" dirty="0" smtClean="0"/>
              <a:t> et al, 2000]</a:t>
            </a:r>
          </a:p>
          <a:p>
            <a:pPr lvl="1"/>
            <a:r>
              <a:rPr lang="en-US" dirty="0" smtClean="0"/>
              <a:t>Internal Representation of “</a:t>
            </a:r>
            <a:r>
              <a:rPr lang="en-US" dirty="0" err="1" smtClean="0"/>
              <a:t>UnQL</a:t>
            </a:r>
            <a:r>
              <a:rPr lang="en-US" dirty="0" smtClean="0"/>
              <a:t>”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43008" y="2852936"/>
            <a:ext cx="7715272" cy="35679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kumimoji="1" lang="en-US" altLang="ja-JP" sz="3200" dirty="0" smtClean="0">
                <a:latin typeface="Consolas" pitchFamily="49" charset="0"/>
              </a:rPr>
              <a:t>::= {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: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>, 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: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>, …, 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: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>}</a:t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if 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=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 then 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> else 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/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$G</a:t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&amp;</a:t>
            </a:r>
            <a:endParaRPr kumimoji="1" lang="en-US" altLang="ja-JP" sz="3200" baseline="-25000" dirty="0" smtClean="0">
              <a:latin typeface="Consolas" pitchFamily="49" charset="0"/>
            </a:endParaRPr>
          </a:p>
          <a:p>
            <a:r>
              <a:rPr lang="en-US" altLang="ja-JP" sz="3200" dirty="0" smtClean="0">
                <a:latin typeface="Consolas" pitchFamily="49" charset="0"/>
              </a:rPr>
              <a:t>   | </a:t>
            </a:r>
            <a:r>
              <a:rPr lang="en-US" altLang="ja-JP" sz="3200" dirty="0" err="1" smtClean="0">
                <a:latin typeface="Consolas" pitchFamily="49" charset="0"/>
              </a:rPr>
              <a:t>rec</a:t>
            </a:r>
            <a:r>
              <a:rPr lang="en-US" altLang="ja-JP" sz="3200" dirty="0" smtClean="0">
                <a:latin typeface="Consolas" pitchFamily="49" charset="0"/>
              </a:rPr>
              <a:t>(λ($L,$G). </a:t>
            </a:r>
            <a:r>
              <a:rPr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)(</a:t>
            </a:r>
            <a:r>
              <a:rPr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)</a:t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lang="en-US" altLang="ja-JP" sz="3200" dirty="0" smtClean="0">
                <a:latin typeface="Consolas" pitchFamily="49" charset="0"/>
              </a:rPr>
              <a:t> ::= </a:t>
            </a:r>
            <a:r>
              <a:rPr lang="en-US" altLang="ja-JP" sz="3200" i="1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</a:rPr>
              <a:t>(label constant)</a:t>
            </a:r>
            <a:r>
              <a:rPr lang="en-US" altLang="ja-JP" sz="3200" dirty="0" smtClean="0">
                <a:latin typeface="Consolas" pitchFamily="49" charset="0"/>
              </a:rPr>
              <a:t/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  | $L </a:t>
            </a:r>
            <a:r>
              <a:rPr kumimoji="1" lang="en-US" altLang="ja-JP" sz="3200" dirty="0" smtClean="0">
                <a:latin typeface="Consolas" pitchFamily="49" charset="0"/>
              </a:rPr>
              <a:t> </a:t>
            </a:r>
            <a:endParaRPr kumimoji="1" lang="ja-JP" altLang="en-US" sz="32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732240" y="1412776"/>
            <a:ext cx="2304256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/>
              <a:t>select {result: $x}</a:t>
            </a:r>
            <a:br>
              <a:rPr lang="en-US" sz="2000" dirty="0" smtClean="0"/>
            </a:br>
            <a:r>
              <a:rPr lang="en-US" sz="2000" dirty="0" smtClean="0"/>
              <a:t>where</a:t>
            </a:r>
            <a:br>
              <a:rPr lang="en-US" sz="2000" dirty="0" smtClean="0"/>
            </a:br>
            <a:r>
              <a:rPr lang="en-US" sz="2000" dirty="0" smtClean="0"/>
              <a:t>  { </a:t>
            </a:r>
            <a:r>
              <a:rPr lang="en-US" sz="2000" b="1" dirty="0" smtClean="0">
                <a:solidFill>
                  <a:srgbClr val="FF0000"/>
                </a:solidFill>
              </a:rPr>
              <a:t>_*</a:t>
            </a:r>
            <a:r>
              <a:rPr lang="en-US" sz="2000" dirty="0" smtClean="0"/>
              <a:t>: $x},</a:t>
            </a:r>
            <a:br>
              <a:rPr lang="en-US" sz="2000" dirty="0" smtClean="0"/>
            </a:br>
            <a:r>
              <a:rPr lang="en-US" sz="2000" dirty="0" smtClean="0"/>
              <a:t>  {name:  John} in $x</a:t>
            </a:r>
            <a:endParaRPr kumimoji="1" lang="ja-JP" alt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718872" cy="1143000"/>
          </a:xfrm>
        </p:spPr>
        <p:txBody>
          <a:bodyPr/>
          <a:lstStyle/>
          <a:p>
            <a:r>
              <a:rPr lang="en-US" dirty="0" smtClean="0"/>
              <a:t>“Bulk” Semantics of </a:t>
            </a:r>
            <a:r>
              <a:rPr lang="en-US" dirty="0" err="1" smtClean="0"/>
              <a:t>UnCAL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1412776"/>
            <a:ext cx="3888432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λ($L,$G).</a:t>
            </a:r>
          </a:p>
          <a:p>
            <a:r>
              <a:rPr lang="en-US" altLang="ja-JP" sz="2800" dirty="0" smtClean="0"/>
              <a:t>   if </a:t>
            </a:r>
            <a:r>
              <a:rPr lang="en-US" altLang="ja-JP" sz="2800" b="1" dirty="0" smtClean="0"/>
              <a:t>$L = a</a:t>
            </a:r>
            <a:r>
              <a:rPr lang="en-US" altLang="ja-JP" sz="2800" dirty="0" smtClean="0"/>
              <a:t> then </a:t>
            </a:r>
            <a:r>
              <a:rPr lang="en-US" altLang="ja-JP" sz="2800" b="1" dirty="0" smtClean="0"/>
              <a:t>{b: {c: &amp;}}</a:t>
            </a:r>
          </a:p>
          <a:p>
            <a:r>
              <a:rPr lang="en-US" altLang="ja-JP" sz="2800" dirty="0" smtClean="0"/>
              <a:t>                   else </a:t>
            </a:r>
            <a:r>
              <a:rPr lang="en-US" altLang="ja-JP" sz="2800" b="1" dirty="0" smtClean="0"/>
              <a:t>{d: $G}</a:t>
            </a:r>
          </a:p>
          <a:p>
            <a:r>
              <a:rPr lang="en-US" sz="2800" dirty="0" smtClean="0"/>
              <a:t>)($</a:t>
            </a:r>
            <a:r>
              <a:rPr lang="en-US" sz="2800" dirty="0" err="1" smtClean="0"/>
              <a:t>input_db</a:t>
            </a:r>
            <a:r>
              <a:rPr lang="en-US" sz="2800" dirty="0" smtClean="0"/>
              <a:t>)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179512" y="47786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円/楕円 27"/>
          <p:cNvSpPr/>
          <p:nvPr/>
        </p:nvSpPr>
        <p:spPr>
          <a:xfrm>
            <a:off x="1979712" y="47786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487619" y="4058585"/>
            <a:ext cx="1545614" cy="845609"/>
            <a:chOff x="559627" y="4221088"/>
            <a:chExt cx="1545614" cy="845609"/>
          </a:xfrm>
        </p:grpSpPr>
        <p:cxnSp>
          <p:nvCxnSpPr>
            <p:cNvPr id="33" name="曲線コネクタ 32"/>
            <p:cNvCxnSpPr>
              <a:stCxn id="27" idx="7"/>
              <a:endCxn id="28" idx="1"/>
            </p:cNvCxnSpPr>
            <p:nvPr/>
          </p:nvCxnSpPr>
          <p:spPr>
            <a:xfrm rot="5400000" flipH="1" flipV="1">
              <a:off x="1331640" y="4293096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/>
            <p:cNvSpPr/>
            <p:nvPr/>
          </p:nvSpPr>
          <p:spPr>
            <a:xfrm>
              <a:off x="975452" y="4221088"/>
              <a:ext cx="3561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a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487619" y="5157192"/>
            <a:ext cx="1545614" cy="648749"/>
            <a:chOff x="559627" y="5319695"/>
            <a:chExt cx="1545614" cy="648749"/>
          </a:xfrm>
        </p:grpSpPr>
        <p:cxnSp>
          <p:nvCxnSpPr>
            <p:cNvPr id="34" name="曲線コネクタ 33"/>
            <p:cNvCxnSpPr>
              <a:stCxn id="28" idx="3"/>
              <a:endCxn id="27" idx="5"/>
            </p:cNvCxnSpPr>
            <p:nvPr/>
          </p:nvCxnSpPr>
          <p:spPr>
            <a:xfrm rot="5400000">
              <a:off x="1331640" y="4547682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/>
            <p:cNvSpPr/>
            <p:nvPr/>
          </p:nvSpPr>
          <p:spPr>
            <a:xfrm>
              <a:off x="975452" y="5445224"/>
              <a:ext cx="32573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z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4716016" y="3789040"/>
            <a:ext cx="2592288" cy="2285769"/>
            <a:chOff x="4716016" y="3789040"/>
            <a:chExt cx="2592288" cy="2285769"/>
          </a:xfrm>
        </p:grpSpPr>
        <p:sp>
          <p:nvSpPr>
            <p:cNvPr id="54" name="右矢印 53"/>
            <p:cNvSpPr/>
            <p:nvPr/>
          </p:nvSpPr>
          <p:spPr>
            <a:xfrm>
              <a:off x="5652120" y="3789040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右矢印 54"/>
            <p:cNvSpPr/>
            <p:nvPr/>
          </p:nvSpPr>
          <p:spPr>
            <a:xfrm>
              <a:off x="5652120" y="5354729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4716016" y="4581128"/>
              <a:ext cx="2592288" cy="6480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r>
                <a:rPr lang="en-US" altLang="ja-JP" sz="2000" dirty="0" smtClean="0"/>
                <a:t>if </a:t>
              </a:r>
              <a:r>
                <a:rPr lang="en-US" altLang="ja-JP" sz="2000" b="1" dirty="0" smtClean="0"/>
                <a:t>$L = a</a:t>
              </a:r>
              <a:r>
                <a:rPr lang="en-US" altLang="ja-JP" sz="2000" dirty="0" smtClean="0"/>
                <a:t> then </a:t>
              </a:r>
              <a:r>
                <a:rPr lang="en-US" altLang="ja-JP" sz="2000" b="1" dirty="0" smtClean="0"/>
                <a:t>{b: {c: &amp;}}</a:t>
              </a:r>
              <a:br>
                <a:rPr lang="en-US" altLang="ja-JP" sz="2000" b="1" dirty="0" smtClean="0"/>
              </a:br>
              <a:r>
                <a:rPr lang="en-US" altLang="ja-JP" sz="2000" b="1" dirty="0" smtClean="0"/>
                <a:t>	</a:t>
              </a:r>
              <a:r>
                <a:rPr lang="en-US" altLang="ja-JP" sz="2000" dirty="0" smtClean="0"/>
                <a:t> else </a:t>
              </a:r>
              <a:r>
                <a:rPr lang="en-US" altLang="ja-JP" sz="2000" b="1" dirty="0" smtClean="0"/>
                <a:t>{d: $G}</a:t>
              </a:r>
              <a:endParaRPr kumimoji="1" lang="ja-JP" altLang="en-US" sz="2000" dirty="0">
                <a:latin typeface="Consolas" pitchFamily="49" charset="0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6588224" y="3337828"/>
            <a:ext cx="2160240" cy="3331532"/>
            <a:chOff x="6588224" y="3337828"/>
            <a:chExt cx="2160240" cy="3331532"/>
          </a:xfrm>
        </p:grpSpPr>
        <p:cxnSp>
          <p:nvCxnSpPr>
            <p:cNvPr id="67" name="曲線コネクタ 66"/>
            <p:cNvCxnSpPr>
              <a:stCxn id="69" idx="7"/>
              <a:endCxn id="77" idx="1"/>
            </p:cNvCxnSpPr>
            <p:nvPr/>
          </p:nvCxnSpPr>
          <p:spPr>
            <a:xfrm rot="16200000" flipH="1">
              <a:off x="7191048" y="3815800"/>
              <a:ext cx="18487" cy="609510"/>
            </a:xfrm>
            <a:prstGeom prst="curvedConnector3">
              <a:avLst>
                <a:gd name="adj1" fmla="val -15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正方形/長方形 67"/>
            <p:cNvSpPr/>
            <p:nvPr/>
          </p:nvSpPr>
          <p:spPr>
            <a:xfrm>
              <a:off x="6948264" y="3356992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6588224" y="405858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8388424" y="405858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grpSp>
          <p:nvGrpSpPr>
            <p:cNvPr id="71" name="グループ化 70"/>
            <p:cNvGrpSpPr/>
            <p:nvPr/>
          </p:nvGrpSpPr>
          <p:grpSpPr>
            <a:xfrm>
              <a:off x="6896331" y="5895759"/>
              <a:ext cx="1545614" cy="773601"/>
              <a:chOff x="579702" y="5338182"/>
              <a:chExt cx="1545614" cy="773601"/>
            </a:xfrm>
          </p:grpSpPr>
          <p:cxnSp>
            <p:nvCxnSpPr>
              <p:cNvPr id="72" name="曲線コネクタ 71"/>
              <p:cNvCxnSpPr>
                <a:stCxn id="75" idx="3"/>
                <a:endCxn id="74" idx="5"/>
              </p:cNvCxnSpPr>
              <p:nvPr/>
            </p:nvCxnSpPr>
            <p:spPr>
              <a:xfrm rot="5400000">
                <a:off x="1351715" y="4566169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正方形/長方形 72"/>
              <p:cNvSpPr/>
              <p:nvPr/>
            </p:nvSpPr>
            <p:spPr>
              <a:xfrm>
                <a:off x="975452" y="5588563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74" name="円/楕円 73"/>
            <p:cNvSpPr/>
            <p:nvPr/>
          </p:nvSpPr>
          <p:spPr>
            <a:xfrm>
              <a:off x="6588224" y="558924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8388424" y="5589240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7452320" y="4077072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曲線コネクタ 78"/>
            <p:cNvCxnSpPr>
              <a:stCxn id="77" idx="7"/>
              <a:endCxn id="70" idx="1"/>
            </p:cNvCxnSpPr>
            <p:nvPr/>
          </p:nvCxnSpPr>
          <p:spPr>
            <a:xfrm rot="5400000" flipH="1" flipV="1">
              <a:off x="8091149" y="3779797"/>
              <a:ext cx="18487" cy="681518"/>
            </a:xfrm>
            <a:prstGeom prst="curvedConnector3">
              <a:avLst>
                <a:gd name="adj1" fmla="val 16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正方形/長方形 79"/>
            <p:cNvSpPr/>
            <p:nvPr/>
          </p:nvSpPr>
          <p:spPr>
            <a:xfrm>
              <a:off x="7907456" y="3337828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1547664" y="3356992"/>
            <a:ext cx="3960440" cy="3168352"/>
            <a:chOff x="1547664" y="3356992"/>
            <a:chExt cx="3960440" cy="3168352"/>
          </a:xfrm>
        </p:grpSpPr>
        <p:sp>
          <p:nvSpPr>
            <p:cNvPr id="31" name="右矢印 30"/>
            <p:cNvSpPr/>
            <p:nvPr/>
          </p:nvSpPr>
          <p:spPr>
            <a:xfrm>
              <a:off x="2555776" y="4221088"/>
              <a:ext cx="720080" cy="1565689"/>
            </a:xfrm>
            <a:prstGeom prst="rightArrow">
              <a:avLst>
                <a:gd name="adj1" fmla="val 46152"/>
                <a:gd name="adj2" fmla="val 5962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3655971" y="5805264"/>
              <a:ext cx="1545614" cy="701593"/>
              <a:chOff x="579702" y="5338182"/>
              <a:chExt cx="1545614" cy="701593"/>
            </a:xfrm>
          </p:grpSpPr>
          <p:cxnSp>
            <p:nvCxnSpPr>
              <p:cNvPr id="45" name="曲線コネクタ 44"/>
              <p:cNvCxnSpPr>
                <a:stCxn id="53" idx="3"/>
                <a:endCxn id="52" idx="5"/>
              </p:cNvCxnSpPr>
              <p:nvPr/>
            </p:nvCxnSpPr>
            <p:spPr>
              <a:xfrm rot="5400000">
                <a:off x="1351715" y="4566169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正方形/長方形 45"/>
              <p:cNvSpPr/>
              <p:nvPr/>
            </p:nvSpPr>
            <p:spPr>
              <a:xfrm>
                <a:off x="975452" y="5516555"/>
                <a:ext cx="325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z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47" name="グループ化 46"/>
            <p:cNvGrpSpPr/>
            <p:nvPr/>
          </p:nvGrpSpPr>
          <p:grpSpPr>
            <a:xfrm>
              <a:off x="3655971" y="3356992"/>
              <a:ext cx="1545614" cy="755114"/>
              <a:chOff x="541140" y="4221088"/>
              <a:chExt cx="1545614" cy="755114"/>
            </a:xfrm>
          </p:grpSpPr>
          <p:cxnSp>
            <p:nvCxnSpPr>
              <p:cNvPr id="48" name="曲線コネクタ 47"/>
              <p:cNvCxnSpPr>
                <a:stCxn id="50" idx="7"/>
                <a:endCxn id="51" idx="1"/>
              </p:cNvCxnSpPr>
              <p:nvPr/>
            </p:nvCxnSpPr>
            <p:spPr>
              <a:xfrm rot="5400000" flipH="1" flipV="1">
                <a:off x="1313153" y="4202601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正方形/長方形 48"/>
              <p:cNvSpPr/>
              <p:nvPr/>
            </p:nvSpPr>
            <p:spPr>
              <a:xfrm>
                <a:off x="975452" y="4221088"/>
                <a:ext cx="3561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a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50" name="円/楕円 49"/>
            <p:cNvSpPr/>
            <p:nvPr/>
          </p:nvSpPr>
          <p:spPr>
            <a:xfrm>
              <a:off x="3347864" y="405858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5148064" y="405858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3347864" y="549874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148064" y="549874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547664" y="58174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Decompose to</a:t>
              </a:r>
            </a:p>
            <a:p>
              <a:r>
                <a:rPr lang="en-US" sz="2000" b="1" i="1" dirty="0" smtClean="0"/>
                <a:t>a set of edges!</a:t>
              </a:r>
              <a:endParaRPr lang="en-US" sz="2000" b="1" i="1" dirty="0"/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4572000" y="1321604"/>
            <a:ext cx="4608512" cy="1984184"/>
            <a:chOff x="4572000" y="1321604"/>
            <a:chExt cx="4608512" cy="1984184"/>
          </a:xfrm>
        </p:grpSpPr>
        <p:sp>
          <p:nvSpPr>
            <p:cNvPr id="84" name="右矢印 83"/>
            <p:cNvSpPr/>
            <p:nvPr/>
          </p:nvSpPr>
          <p:spPr>
            <a:xfrm rot="13848746">
              <a:off x="7175582" y="2361726"/>
              <a:ext cx="630485" cy="1257639"/>
            </a:xfrm>
            <a:prstGeom prst="rightArrow">
              <a:avLst>
                <a:gd name="adj1" fmla="val 4615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曲線コネクタ 84"/>
            <p:cNvCxnSpPr>
              <a:stCxn id="87" idx="7"/>
              <a:endCxn id="89" idx="1"/>
            </p:cNvCxnSpPr>
            <p:nvPr/>
          </p:nvCxnSpPr>
          <p:spPr>
            <a:xfrm rot="16200000" flipH="1">
              <a:off x="6110928" y="1386692"/>
              <a:ext cx="18487" cy="609510"/>
            </a:xfrm>
            <a:prstGeom prst="curvedConnector3">
              <a:avLst>
                <a:gd name="adj1" fmla="val -15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/>
            <p:cNvSpPr/>
            <p:nvPr/>
          </p:nvSpPr>
          <p:spPr>
            <a:xfrm>
              <a:off x="5926372" y="1340768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5508104" y="162947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7308304" y="162947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6372200" y="1647964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曲線コネクタ 89"/>
            <p:cNvCxnSpPr>
              <a:stCxn id="89" idx="7"/>
              <a:endCxn id="88" idx="1"/>
            </p:cNvCxnSpPr>
            <p:nvPr/>
          </p:nvCxnSpPr>
          <p:spPr>
            <a:xfrm rot="5400000" flipH="1" flipV="1">
              <a:off x="7011029" y="1350689"/>
              <a:ext cx="18487" cy="681518"/>
            </a:xfrm>
            <a:prstGeom prst="curvedConnector3">
              <a:avLst>
                <a:gd name="adj1" fmla="val 16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正方形/長方形 90"/>
            <p:cNvSpPr/>
            <p:nvPr/>
          </p:nvSpPr>
          <p:spPr>
            <a:xfrm>
              <a:off x="6827336" y="1321604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92" name="グループ化 91"/>
            <p:cNvGrpSpPr/>
            <p:nvPr/>
          </p:nvGrpSpPr>
          <p:grpSpPr>
            <a:xfrm>
              <a:off x="4879314" y="1936789"/>
              <a:ext cx="2481718" cy="810575"/>
              <a:chOff x="-357195" y="4744424"/>
              <a:chExt cx="2481718" cy="810575"/>
            </a:xfrm>
          </p:grpSpPr>
          <p:cxnSp>
            <p:nvCxnSpPr>
              <p:cNvPr id="93" name="曲線コネクタ 92"/>
              <p:cNvCxnSpPr>
                <a:stCxn id="88" idx="3"/>
                <a:endCxn id="108" idx="5"/>
              </p:cNvCxnSpPr>
              <p:nvPr/>
            </p:nvCxnSpPr>
            <p:spPr>
              <a:xfrm rot="5400000">
                <a:off x="478376" y="3908853"/>
                <a:ext cx="810575" cy="2481718"/>
              </a:xfrm>
              <a:prstGeom prst="curvedConnector3">
                <a:avLst>
                  <a:gd name="adj1" fmla="val 175728"/>
                </a:avLst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正方形/長方形 93"/>
              <p:cNvSpPr/>
              <p:nvPr/>
            </p:nvSpPr>
            <p:spPr>
              <a:xfrm>
                <a:off x="1697975" y="4777311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08" name="円/楕円 107"/>
            <p:cNvSpPr/>
            <p:nvPr/>
          </p:nvSpPr>
          <p:spPr>
            <a:xfrm>
              <a:off x="4572000" y="24400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6372200" y="24400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grpSp>
          <p:nvGrpSpPr>
            <p:cNvPr id="110" name="グループ化 109"/>
            <p:cNvGrpSpPr/>
            <p:nvPr/>
          </p:nvGrpSpPr>
          <p:grpSpPr>
            <a:xfrm>
              <a:off x="4880107" y="1700808"/>
              <a:ext cx="1545614" cy="720757"/>
              <a:chOff x="-592501" y="4437112"/>
              <a:chExt cx="1545614" cy="720757"/>
            </a:xfrm>
          </p:grpSpPr>
          <p:cxnSp>
            <p:nvCxnSpPr>
              <p:cNvPr id="111" name="曲線コネクタ 110"/>
              <p:cNvCxnSpPr>
                <a:stCxn id="108" idx="7"/>
                <a:endCxn id="109" idx="1"/>
              </p:cNvCxnSpPr>
              <p:nvPr/>
            </p:nvCxnSpPr>
            <p:spPr>
              <a:xfrm rot="5400000" flipH="1" flipV="1">
                <a:off x="179512" y="4384268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正方形/長方形 111"/>
              <p:cNvSpPr/>
              <p:nvPr/>
            </p:nvSpPr>
            <p:spPr>
              <a:xfrm>
                <a:off x="-540568" y="4437112"/>
                <a:ext cx="3561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a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13" name="グループ化 112"/>
            <p:cNvGrpSpPr/>
            <p:nvPr/>
          </p:nvGrpSpPr>
          <p:grpSpPr>
            <a:xfrm>
              <a:off x="4880107" y="2564904"/>
              <a:ext cx="1545614" cy="523220"/>
              <a:chOff x="-592501" y="5301208"/>
              <a:chExt cx="1545614" cy="523220"/>
            </a:xfrm>
          </p:grpSpPr>
          <p:cxnSp>
            <p:nvCxnSpPr>
              <p:cNvPr id="114" name="曲線コネクタ 113"/>
              <p:cNvCxnSpPr>
                <a:stCxn id="109" idx="3"/>
                <a:endCxn id="108" idx="5"/>
              </p:cNvCxnSpPr>
              <p:nvPr/>
            </p:nvCxnSpPr>
            <p:spPr>
              <a:xfrm rot="5400000">
                <a:off x="179512" y="4638854"/>
                <a:ext cx="1588" cy="1545614"/>
              </a:xfrm>
              <a:prstGeom prst="curvedConnector3">
                <a:avLst>
                  <a:gd name="adj1" fmla="val 1139232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正方形/長方形 114"/>
              <p:cNvSpPr/>
              <p:nvPr/>
            </p:nvSpPr>
            <p:spPr>
              <a:xfrm>
                <a:off x="179512" y="5301208"/>
                <a:ext cx="325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z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2" name="テキスト ボックス 121"/>
            <p:cNvSpPr txBox="1"/>
            <p:nvPr/>
          </p:nvSpPr>
          <p:spPr>
            <a:xfrm>
              <a:off x="7704856" y="2236802"/>
              <a:ext cx="1475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sp>
        <p:nvSpPr>
          <p:cNvPr id="128" name="角丸四角形 127"/>
          <p:cNvSpPr/>
          <p:nvPr/>
        </p:nvSpPr>
        <p:spPr>
          <a:xfrm>
            <a:off x="2915816" y="3212976"/>
            <a:ext cx="6228184" cy="2304256"/>
          </a:xfrm>
          <a:prstGeom prst="roundRect">
            <a:avLst/>
          </a:prstGeom>
          <a:solidFill>
            <a:srgbClr val="92D050">
              <a:alpha val="20000"/>
            </a:srgbClr>
          </a:solidFill>
          <a:ln w="76200">
            <a:solidFill>
              <a:srgbClr val="00B05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This Research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(Automated) Reasoning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Graph Transformations</a:t>
            </a:r>
            <a:endParaRPr lang="en-US" dirty="0"/>
          </a:p>
        </p:txBody>
      </p:sp>
      <p:sp>
        <p:nvSpPr>
          <p:cNvPr id="4" name="右矢印 3"/>
          <p:cNvSpPr/>
          <p:nvPr/>
        </p:nvSpPr>
        <p:spPr>
          <a:xfrm rot="5400000">
            <a:off x="6731703" y="3200403"/>
            <a:ext cx="1067580" cy="778474"/>
          </a:xfrm>
          <a:prstGeom prst="rightArrow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268760"/>
            <a:ext cx="3416470" cy="1643074"/>
          </a:xfrm>
          <a:prstGeom prst="rect">
            <a:avLst/>
          </a:prstGeom>
          <a:ln>
            <a:noFill/>
          </a:ln>
        </p:spPr>
      </p:pic>
      <p:pic>
        <p:nvPicPr>
          <p:cNvPr id="6" name="Picture 2" descr="http://upload.wikimedia.org/wikipedia/commons/7/74/Component-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279986"/>
            <a:ext cx="2978551" cy="1732715"/>
          </a:xfrm>
          <a:prstGeom prst="rect">
            <a:avLst/>
          </a:prstGeom>
          <a:noFill/>
        </p:spPr>
      </p:pic>
      <p:sp>
        <p:nvSpPr>
          <p:cNvPr id="8" name="雲形吹き出し 7"/>
          <p:cNvSpPr/>
          <p:nvPr/>
        </p:nvSpPr>
        <p:spPr>
          <a:xfrm>
            <a:off x="0" y="2852936"/>
            <a:ext cx="5724128" cy="1368152"/>
          </a:xfrm>
          <a:prstGeom prst="cloudCallout">
            <a:avLst>
              <a:gd name="adj1" fmla="val 68296"/>
              <a:gd name="adj2" fmla="val 3705"/>
            </a:avLst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Is this update on the output  </a:t>
            </a:r>
            <a:r>
              <a:rPr lang="en-US" sz="2400" b="1" dirty="0" err="1" smtClean="0"/>
              <a:t>reflectable</a:t>
            </a:r>
            <a:r>
              <a:rPr lang="en-US" sz="2400" b="1" dirty="0" smtClean="0"/>
              <a:t> to the input?</a:t>
            </a:r>
          </a:p>
        </p:txBody>
      </p:sp>
      <p:sp>
        <p:nvSpPr>
          <p:cNvPr id="9" name="雲形吹き出し 8"/>
          <p:cNvSpPr/>
          <p:nvPr/>
        </p:nvSpPr>
        <p:spPr>
          <a:xfrm>
            <a:off x="395536" y="4221088"/>
            <a:ext cx="5256584" cy="1944216"/>
          </a:xfrm>
          <a:prstGeom prst="cloudCallout">
            <a:avLst>
              <a:gd name="adj1" fmla="val 66652"/>
              <a:gd name="adj2" fmla="val -64329"/>
            </a:avLst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Does the output of  this transformation always have a desired structure?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496944" cy="1143000"/>
          </a:xfrm>
        </p:spPr>
        <p:txBody>
          <a:bodyPr/>
          <a:lstStyle/>
          <a:p>
            <a:r>
              <a:rPr lang="en-US" sz="4000" dirty="0" smtClean="0"/>
              <a:t>More Precise, MSO-</a:t>
            </a:r>
            <a:r>
              <a:rPr lang="en-US" sz="4000" dirty="0" err="1" smtClean="0"/>
              <a:t>Representable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“Finite-Copy” Semantics</a:t>
            </a:r>
            <a:endParaRPr lang="en-US" sz="4000" dirty="0"/>
          </a:p>
        </p:txBody>
      </p:sp>
      <p:sp>
        <p:nvSpPr>
          <p:cNvPr id="54" name="右矢印 53"/>
          <p:cNvSpPr/>
          <p:nvPr/>
        </p:nvSpPr>
        <p:spPr>
          <a:xfrm>
            <a:off x="2699792" y="1916832"/>
            <a:ext cx="3384376" cy="720080"/>
          </a:xfrm>
          <a:prstGeom prst="rightArrow">
            <a:avLst>
              <a:gd name="adj1" fmla="val 26912"/>
              <a:gd name="adj2" fmla="val 50000"/>
            </a:avLst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角丸四角形 75"/>
          <p:cNvSpPr/>
          <p:nvPr/>
        </p:nvSpPr>
        <p:spPr>
          <a:xfrm>
            <a:off x="2915816" y="1412776"/>
            <a:ext cx="259228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000" dirty="0" smtClean="0"/>
              <a:t>if </a:t>
            </a:r>
            <a:r>
              <a:rPr lang="en-US" altLang="ja-JP" sz="2000" b="1" dirty="0" smtClean="0"/>
              <a:t>$L = a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	</a:t>
            </a:r>
            <a:r>
              <a:rPr lang="en-US" altLang="ja-JP" sz="2000" dirty="0" smtClean="0"/>
              <a:t> else </a:t>
            </a:r>
            <a:r>
              <a:rPr lang="en-US" altLang="ja-JP" sz="2000" b="1" dirty="0" smtClean="0"/>
              <a:t>{d: $G}</a:t>
            </a:r>
            <a:endParaRPr kumimoji="1" lang="ja-JP" altLang="en-US" sz="2000" dirty="0">
              <a:latin typeface="Consolas" pitchFamily="49" charset="0"/>
            </a:endParaRPr>
          </a:p>
        </p:txBody>
      </p:sp>
      <p:cxnSp>
        <p:nvCxnSpPr>
          <p:cNvPr id="67" name="曲線コネクタ 66"/>
          <p:cNvCxnSpPr>
            <a:stCxn id="69" idx="7"/>
            <a:endCxn id="77" idx="1"/>
          </p:cNvCxnSpPr>
          <p:nvPr/>
        </p:nvCxnSpPr>
        <p:spPr>
          <a:xfrm rot="16200000" flipH="1">
            <a:off x="6903016" y="1943592"/>
            <a:ext cx="18487" cy="609510"/>
          </a:xfrm>
          <a:prstGeom prst="curvedConnector3">
            <a:avLst>
              <a:gd name="adj1" fmla="val -1521756"/>
            </a:avLst>
          </a:prstGeom>
          <a:ln w="76200">
            <a:solidFill>
              <a:schemeClr val="accent6">
                <a:lumMod val="7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6660232" y="1484784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9" name="円/楕円 68"/>
          <p:cNvSpPr/>
          <p:nvPr/>
        </p:nvSpPr>
        <p:spPr>
          <a:xfrm>
            <a:off x="6300192" y="2186377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0" name="円/楕円 69"/>
          <p:cNvSpPr/>
          <p:nvPr/>
        </p:nvSpPr>
        <p:spPr>
          <a:xfrm>
            <a:off x="8100392" y="2186377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7" name="円/楕円 76"/>
          <p:cNvSpPr/>
          <p:nvPr/>
        </p:nvSpPr>
        <p:spPr>
          <a:xfrm>
            <a:off x="7164288" y="2204864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曲線コネクタ 78"/>
          <p:cNvCxnSpPr>
            <a:stCxn id="77" idx="7"/>
            <a:endCxn id="70" idx="1"/>
          </p:cNvCxnSpPr>
          <p:nvPr/>
        </p:nvCxnSpPr>
        <p:spPr>
          <a:xfrm rot="5400000" flipH="1" flipV="1">
            <a:off x="7803117" y="1907589"/>
            <a:ext cx="18487" cy="681518"/>
          </a:xfrm>
          <a:prstGeom prst="curvedConnector3">
            <a:avLst>
              <a:gd name="adj1" fmla="val 1621756"/>
            </a:avLst>
          </a:prstGeom>
          <a:ln w="76200">
            <a:solidFill>
              <a:schemeClr val="accent6">
                <a:lumMod val="7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7619424" y="1465620"/>
            <a:ext cx="336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1" name="グループ化 46"/>
          <p:cNvGrpSpPr/>
          <p:nvPr/>
        </p:nvGrpSpPr>
        <p:grpSpPr>
          <a:xfrm>
            <a:off x="703643" y="1484784"/>
            <a:ext cx="1545614" cy="755114"/>
            <a:chOff x="541140" y="4221088"/>
            <a:chExt cx="1545614" cy="755114"/>
          </a:xfrm>
        </p:grpSpPr>
        <p:cxnSp>
          <p:nvCxnSpPr>
            <p:cNvPr id="48" name="曲線コネクタ 47"/>
            <p:cNvCxnSpPr>
              <a:stCxn id="50" idx="7"/>
              <a:endCxn id="51" idx="1"/>
            </p:cNvCxnSpPr>
            <p:nvPr/>
          </p:nvCxnSpPr>
          <p:spPr>
            <a:xfrm rot="5400000" flipH="1" flipV="1">
              <a:off x="1313153" y="4202601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正方形/長方形 48"/>
            <p:cNvSpPr/>
            <p:nvPr/>
          </p:nvSpPr>
          <p:spPr>
            <a:xfrm>
              <a:off x="975452" y="4221088"/>
              <a:ext cx="3561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a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0" name="円/楕円 49"/>
          <p:cNvSpPr/>
          <p:nvPr/>
        </p:nvSpPr>
        <p:spPr>
          <a:xfrm>
            <a:off x="395536" y="21863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円/楕円 50"/>
          <p:cNvSpPr/>
          <p:nvPr/>
        </p:nvSpPr>
        <p:spPr>
          <a:xfrm>
            <a:off x="2195736" y="21863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121" name="グループ化 120"/>
          <p:cNvGrpSpPr/>
          <p:nvPr/>
        </p:nvGrpSpPr>
        <p:grpSpPr>
          <a:xfrm>
            <a:off x="1187624" y="2564904"/>
            <a:ext cx="2736304" cy="2017812"/>
            <a:chOff x="1187624" y="2857853"/>
            <a:chExt cx="2736304" cy="2017812"/>
          </a:xfrm>
        </p:grpSpPr>
        <p:cxnSp>
          <p:nvCxnSpPr>
            <p:cNvPr id="92" name="曲線コネクタ 91"/>
            <p:cNvCxnSpPr/>
            <p:nvPr/>
          </p:nvCxnSpPr>
          <p:spPr>
            <a:xfrm rot="5400000" flipH="1" flipV="1">
              <a:off x="2175661" y="3093952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円/楕円 94"/>
            <p:cNvSpPr/>
            <p:nvPr/>
          </p:nvSpPr>
          <p:spPr>
            <a:xfrm>
              <a:off x="1187624" y="451562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3275856" y="451562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99" name="曲線コネクタ 98"/>
            <p:cNvCxnSpPr/>
            <p:nvPr/>
          </p:nvCxnSpPr>
          <p:spPr>
            <a:xfrm rot="5400000" flipH="1" flipV="1">
              <a:off x="2358239" y="3381984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曲線コネクタ 99"/>
            <p:cNvCxnSpPr/>
            <p:nvPr/>
          </p:nvCxnSpPr>
          <p:spPr>
            <a:xfrm rot="5400000" flipH="1" flipV="1">
              <a:off x="2502255" y="3670016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右矢印 109"/>
            <p:cNvSpPr/>
            <p:nvPr/>
          </p:nvSpPr>
          <p:spPr>
            <a:xfrm rot="4036730">
              <a:off x="1192540" y="2857853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1979712" y="2924944"/>
              <a:ext cx="1944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Copy as needed!</a:t>
              </a:r>
              <a:endParaRPr lang="en-US" sz="2000" b="1" i="1" dirty="0"/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5364088" y="2628002"/>
            <a:ext cx="2241158" cy="720080"/>
            <a:chOff x="5364088" y="2920951"/>
            <a:chExt cx="2241158" cy="720080"/>
          </a:xfrm>
        </p:grpSpPr>
        <p:sp>
          <p:nvSpPr>
            <p:cNvPr id="113" name="右矢印 112"/>
            <p:cNvSpPr/>
            <p:nvPr/>
          </p:nvSpPr>
          <p:spPr>
            <a:xfrm rot="17100000">
              <a:off x="6885166" y="2920951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364088" y="2924944"/>
              <a:ext cx="144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3491880" y="2996952"/>
            <a:ext cx="4464496" cy="1723275"/>
            <a:chOff x="3491880" y="3289901"/>
            <a:chExt cx="4464496" cy="1723275"/>
          </a:xfrm>
        </p:grpSpPr>
        <p:cxnSp>
          <p:nvCxnSpPr>
            <p:cNvPr id="101" name="曲線コネクタ 100"/>
            <p:cNvCxnSpPr/>
            <p:nvPr/>
          </p:nvCxnSpPr>
          <p:spPr>
            <a:xfrm rot="5400000" flipH="1" flipV="1">
              <a:off x="6496141" y="3236380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円/楕円 101"/>
            <p:cNvSpPr/>
            <p:nvPr/>
          </p:nvSpPr>
          <p:spPr>
            <a:xfrm>
              <a:off x="5508104" y="451403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7596336" y="451403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105" name="曲線コネクタ 104"/>
            <p:cNvCxnSpPr/>
            <p:nvPr/>
          </p:nvCxnSpPr>
          <p:spPr>
            <a:xfrm rot="5400000" flipH="1" flipV="1">
              <a:off x="6822735" y="3812444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正方形/長方形 105"/>
            <p:cNvSpPr/>
            <p:nvPr/>
          </p:nvSpPr>
          <p:spPr>
            <a:xfrm>
              <a:off x="5796136" y="3289901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6948264" y="4278849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6" name="右矢印 115"/>
            <p:cNvSpPr/>
            <p:nvPr/>
          </p:nvSpPr>
          <p:spPr>
            <a:xfrm>
              <a:off x="3995936" y="4293096"/>
              <a:ext cx="108012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6228184" y="3937973"/>
              <a:ext cx="648072" cy="2160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3491880" y="3585210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Transform to</a:t>
              </a:r>
              <a:br>
                <a:rPr lang="en-US" sz="2000" b="1" i="1" dirty="0" smtClean="0"/>
              </a:br>
              <a:r>
                <a:rPr lang="en-US" sz="2000" b="1" i="1" dirty="0" smtClean="0"/>
                <a:t>what we want!</a:t>
              </a:r>
              <a:endParaRPr lang="en-US" sz="2000" b="1" i="1" dirty="0"/>
            </a:p>
          </p:txBody>
        </p:sp>
      </p:grpSp>
      <p:sp>
        <p:nvSpPr>
          <p:cNvPr id="125" name="角丸四角形 124"/>
          <p:cNvSpPr/>
          <p:nvPr/>
        </p:nvSpPr>
        <p:spPr>
          <a:xfrm>
            <a:off x="107504" y="4797152"/>
            <a:ext cx="8928992" cy="198884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	</a:t>
            </a:r>
            <a:r>
              <a:rPr lang="ja-JP" altLang="en-US" sz="3200" dirty="0" smtClean="0">
                <a:solidFill>
                  <a:schemeClr val="tx1"/>
                </a:solidFill>
              </a:rPr>
              <a:t>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</a:t>
            </a:r>
            <a:r>
              <a:rPr lang="ja-JP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r>
              <a:rPr lang="en-US" altLang="ja-JP" sz="3200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	</a:t>
            </a:r>
            <a:r>
              <a:rPr lang="ja-JP" altLang="en-US" sz="3200" dirty="0" smtClean="0">
                <a:solidFill>
                  <a:schemeClr val="tx1"/>
                </a:solidFill>
              </a:rPr>
              <a:t>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 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u’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718872" cy="1143000"/>
          </a:xfrm>
        </p:spPr>
        <p:txBody>
          <a:bodyPr/>
          <a:lstStyle/>
          <a:p>
            <a:r>
              <a:rPr lang="en-US" dirty="0" smtClean="0"/>
              <a:t>“Finite-Copy” Semantics</a:t>
            </a:r>
            <a:endParaRPr lang="en-US" dirty="0"/>
          </a:p>
        </p:txBody>
      </p:sp>
      <p:sp>
        <p:nvSpPr>
          <p:cNvPr id="54" name="右矢印 53"/>
          <p:cNvSpPr/>
          <p:nvPr/>
        </p:nvSpPr>
        <p:spPr>
          <a:xfrm>
            <a:off x="2699792" y="1916832"/>
            <a:ext cx="3384376" cy="720080"/>
          </a:xfrm>
          <a:prstGeom prst="rightArrow">
            <a:avLst>
              <a:gd name="adj1" fmla="val 26912"/>
              <a:gd name="adj2" fmla="val 50000"/>
            </a:avLst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角丸四角形 75"/>
          <p:cNvSpPr/>
          <p:nvPr/>
        </p:nvSpPr>
        <p:spPr>
          <a:xfrm>
            <a:off x="2987824" y="1412776"/>
            <a:ext cx="259228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000" dirty="0" smtClean="0"/>
              <a:t>if </a:t>
            </a:r>
            <a:r>
              <a:rPr lang="en-US" altLang="ja-JP" sz="2000" b="1" dirty="0" smtClean="0"/>
              <a:t>$L = a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	</a:t>
            </a:r>
            <a:r>
              <a:rPr lang="en-US" altLang="ja-JP" sz="2000" dirty="0" smtClean="0"/>
              <a:t> else </a:t>
            </a:r>
            <a:r>
              <a:rPr lang="en-US" altLang="ja-JP" sz="2000" b="1" dirty="0" smtClean="0"/>
              <a:t>{d: $G}</a:t>
            </a:r>
            <a:endParaRPr kumimoji="1" lang="ja-JP" altLang="en-US" sz="2000" dirty="0">
              <a:latin typeface="Consolas" pitchFamily="49" charset="0"/>
            </a:endParaRPr>
          </a:p>
        </p:txBody>
      </p:sp>
      <p:grpSp>
        <p:nvGrpSpPr>
          <p:cNvPr id="3" name="グループ化 70"/>
          <p:cNvGrpSpPr/>
          <p:nvPr/>
        </p:nvGrpSpPr>
        <p:grpSpPr>
          <a:xfrm>
            <a:off x="6608299" y="2367367"/>
            <a:ext cx="1545614" cy="773601"/>
            <a:chOff x="579702" y="5338182"/>
            <a:chExt cx="1545614" cy="773601"/>
          </a:xfrm>
        </p:grpSpPr>
        <p:cxnSp>
          <p:nvCxnSpPr>
            <p:cNvPr id="72" name="曲線コネクタ 71"/>
            <p:cNvCxnSpPr>
              <a:stCxn id="75" idx="3"/>
              <a:endCxn id="74" idx="5"/>
            </p:cNvCxnSpPr>
            <p:nvPr/>
          </p:nvCxnSpPr>
          <p:spPr>
            <a:xfrm rot="5400000">
              <a:off x="1351715" y="4566169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正方形/長方形 72"/>
            <p:cNvSpPr/>
            <p:nvPr/>
          </p:nvSpPr>
          <p:spPr>
            <a:xfrm>
              <a:off x="975452" y="5588563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d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74" name="円/楕円 73"/>
          <p:cNvSpPr/>
          <p:nvPr/>
        </p:nvSpPr>
        <p:spPr>
          <a:xfrm>
            <a:off x="6300192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円/楕円 74"/>
          <p:cNvSpPr/>
          <p:nvPr/>
        </p:nvSpPr>
        <p:spPr>
          <a:xfrm>
            <a:off x="8100392" y="2060848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4" name="グループ化 43"/>
          <p:cNvGrpSpPr/>
          <p:nvPr/>
        </p:nvGrpSpPr>
        <p:grpSpPr>
          <a:xfrm>
            <a:off x="631635" y="2367367"/>
            <a:ext cx="1545614" cy="701593"/>
            <a:chOff x="579702" y="5338182"/>
            <a:chExt cx="1545614" cy="701593"/>
          </a:xfrm>
        </p:grpSpPr>
        <p:cxnSp>
          <p:nvCxnSpPr>
            <p:cNvPr id="45" name="曲線コネクタ 44"/>
            <p:cNvCxnSpPr>
              <a:stCxn id="53" idx="3"/>
              <a:endCxn id="52" idx="5"/>
            </p:cNvCxnSpPr>
            <p:nvPr/>
          </p:nvCxnSpPr>
          <p:spPr>
            <a:xfrm rot="5400000">
              <a:off x="1351715" y="4566169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正方形/長方形 45"/>
            <p:cNvSpPr/>
            <p:nvPr/>
          </p:nvSpPr>
          <p:spPr>
            <a:xfrm>
              <a:off x="975452" y="5516555"/>
              <a:ext cx="32573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z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円/楕円 51"/>
          <p:cNvSpPr/>
          <p:nvPr/>
        </p:nvSpPr>
        <p:spPr>
          <a:xfrm>
            <a:off x="323528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円/楕円 52"/>
          <p:cNvSpPr/>
          <p:nvPr/>
        </p:nvSpPr>
        <p:spPr>
          <a:xfrm>
            <a:off x="2123728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5571202" y="2996952"/>
            <a:ext cx="2241158" cy="720080"/>
            <a:chOff x="5364088" y="2861845"/>
            <a:chExt cx="2241158" cy="720080"/>
          </a:xfrm>
        </p:grpSpPr>
        <p:sp>
          <p:nvSpPr>
            <p:cNvPr id="39" name="右矢印 38"/>
            <p:cNvSpPr/>
            <p:nvPr/>
          </p:nvSpPr>
          <p:spPr>
            <a:xfrm rot="17100000">
              <a:off x="6885166" y="2861845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364088" y="2924944"/>
              <a:ext cx="144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1192540" y="2857853"/>
            <a:ext cx="2731388" cy="1726452"/>
            <a:chOff x="1192540" y="2857853"/>
            <a:chExt cx="2731388" cy="1726452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1192540" y="2857853"/>
              <a:ext cx="2731388" cy="1726452"/>
              <a:chOff x="1192540" y="2857853"/>
              <a:chExt cx="2731388" cy="1726452"/>
            </a:xfrm>
          </p:grpSpPr>
          <p:sp>
            <p:nvSpPr>
              <p:cNvPr id="33" name="円/楕円 32"/>
              <p:cNvSpPr/>
              <p:nvPr/>
            </p:nvSpPr>
            <p:spPr>
              <a:xfrm>
                <a:off x="2915816" y="4224265"/>
                <a:ext cx="360040" cy="36004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36" name="右矢印 35"/>
              <p:cNvSpPr/>
              <p:nvPr/>
            </p:nvSpPr>
            <p:spPr>
              <a:xfrm rot="4036730">
                <a:off x="1192540" y="2857853"/>
                <a:ext cx="720080" cy="720080"/>
              </a:xfrm>
              <a:prstGeom prst="rightArrow">
                <a:avLst>
                  <a:gd name="adj1" fmla="val 26912"/>
                  <a:gd name="adj2" fmla="val 50000"/>
                </a:avLst>
              </a:prstGeom>
              <a:solidFill>
                <a:srgbClr val="92D05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1979712" y="2924944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/>
                  <a:t>Copy as needed!</a:t>
                </a:r>
                <a:endParaRPr lang="en-US" sz="2000" b="1" i="1" dirty="0"/>
              </a:p>
            </p:txBody>
          </p:sp>
        </p:grpSp>
        <p:cxnSp>
          <p:nvCxnSpPr>
            <p:cNvPr id="62" name="曲線コネクタ 61"/>
            <p:cNvCxnSpPr/>
            <p:nvPr/>
          </p:nvCxnSpPr>
          <p:spPr>
            <a:xfrm rot="5400000">
              <a:off x="2031645" y="3017028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3491880" y="3441194"/>
            <a:ext cx="4248472" cy="1427966"/>
            <a:chOff x="3491880" y="3441194"/>
            <a:chExt cx="4248472" cy="1427966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3491880" y="3441194"/>
              <a:ext cx="4248472" cy="1427966"/>
              <a:chOff x="3491880" y="3585210"/>
              <a:chExt cx="4248472" cy="1427966"/>
            </a:xfrm>
          </p:grpSpPr>
          <p:sp>
            <p:nvSpPr>
              <p:cNvPr id="44" name="円/楕円 43"/>
              <p:cNvSpPr/>
              <p:nvPr/>
            </p:nvSpPr>
            <p:spPr>
              <a:xfrm>
                <a:off x="7380312" y="4581128"/>
                <a:ext cx="360040" cy="36004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6070388" y="3913892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右矢印 57"/>
              <p:cNvSpPr/>
              <p:nvPr/>
            </p:nvSpPr>
            <p:spPr>
              <a:xfrm>
                <a:off x="3995936" y="4293096"/>
                <a:ext cx="1080120" cy="720080"/>
              </a:xfrm>
              <a:prstGeom prst="rightArrow">
                <a:avLst>
                  <a:gd name="adj1" fmla="val 26912"/>
                  <a:gd name="adj2" fmla="val 50000"/>
                </a:avLst>
              </a:prstGeom>
              <a:solidFill>
                <a:srgbClr val="92D05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テキスト ボックス 59"/>
              <p:cNvSpPr txBox="1"/>
              <p:nvPr/>
            </p:nvSpPr>
            <p:spPr>
              <a:xfrm>
                <a:off x="3491880" y="3585210"/>
                <a:ext cx="187220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/>
                  <a:t>Transform to</a:t>
                </a:r>
                <a:br>
                  <a:rPr lang="en-US" sz="2000" b="1" i="1" dirty="0" smtClean="0"/>
                </a:br>
                <a:r>
                  <a:rPr lang="en-US" sz="2000" b="1" i="1" dirty="0" smtClean="0"/>
                  <a:t>what we want!</a:t>
                </a:r>
                <a:endParaRPr lang="en-US" sz="2000" b="1" i="1" dirty="0"/>
              </a:p>
            </p:txBody>
          </p:sp>
        </p:grpSp>
        <p:cxnSp>
          <p:nvCxnSpPr>
            <p:cNvPr id="64" name="曲線コネクタ 63"/>
            <p:cNvCxnSpPr/>
            <p:nvPr/>
          </p:nvCxnSpPr>
          <p:spPr>
            <a:xfrm rot="5400000">
              <a:off x="6606711" y="3231463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角丸四角形 65"/>
          <p:cNvSpPr/>
          <p:nvPr/>
        </p:nvSpPr>
        <p:spPr>
          <a:xfrm>
            <a:off x="107504" y="5085184"/>
            <a:ext cx="8928992" cy="105810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ja-JP" altLang="en-US" sz="3200" dirty="0" smtClean="0">
                <a:solidFill>
                  <a:schemeClr val="tx1"/>
                </a:solidFill>
              </a:rPr>
              <a:t>      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</a:t>
            </a:r>
            <a:r>
              <a:rPr lang="ja-JP" altLang="en-US" sz="3200" dirty="0" smtClean="0">
                <a:solidFill>
                  <a:schemeClr val="tx1"/>
                </a:solidFill>
              </a:rPr>
              <a:t> ￢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Theorem:</a:t>
            </a:r>
            <a:br>
              <a:rPr lang="en-US" sz="3600" dirty="0" smtClean="0"/>
            </a:br>
            <a:r>
              <a:rPr lang="en-US" sz="3600" dirty="0" smtClean="0"/>
              <a:t>Nest-free </a:t>
            </a:r>
            <a:r>
              <a:rPr lang="en-US" sz="3600" dirty="0" err="1" smtClean="0"/>
              <a:t>UnCAL</a:t>
            </a:r>
            <a:r>
              <a:rPr lang="en-US" sz="3600" dirty="0" smtClean="0"/>
              <a:t> is </a:t>
            </a:r>
            <a:r>
              <a:rPr lang="en-US" sz="3600" dirty="0" err="1" smtClean="0"/>
              <a:t>representable</a:t>
            </a:r>
            <a:r>
              <a:rPr lang="en-US" sz="3600" dirty="0" smtClean="0"/>
              <a:t> by</a:t>
            </a:r>
            <a:br>
              <a:rPr lang="en-US" sz="3600" dirty="0" smtClean="0"/>
            </a:br>
            <a:r>
              <a:rPr lang="en-US" sz="3600" dirty="0" smtClean="0"/>
              <a:t>finite-copying MSO transduction.</a:t>
            </a: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((Transformation = Definition of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the output-graph in terms of the input graph))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160240" y="3676665"/>
            <a:ext cx="6948264" cy="1202122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2400" dirty="0" smtClean="0">
                <a:solidFill>
                  <a:schemeClr val="tx1"/>
                </a:solidFill>
              </a:rPr>
              <a:t>) </a:t>
            </a:r>
            <a:r>
              <a:rPr lang="ja-JP" altLang="en-US" sz="2400" dirty="0" smtClean="0">
                <a:solidFill>
                  <a:schemeClr val="tx1"/>
                </a:solidFill>
              </a:rPr>
              <a:t>⇔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r>
              <a:rPr lang="en-US" altLang="ja-JP" sz="2400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2400" dirty="0" smtClean="0">
                <a:solidFill>
                  <a:schemeClr val="tx1"/>
                </a:solidFill>
              </a:rPr>
              <a:t>) </a:t>
            </a:r>
            <a:r>
              <a:rPr lang="ja-JP" altLang="en-US" sz="2400" dirty="0" smtClean="0">
                <a:solidFill>
                  <a:schemeClr val="tx1"/>
                </a:solidFill>
              </a:rPr>
              <a:t>⇔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u’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v,e,u</a:t>
            </a:r>
            <a:r>
              <a:rPr lang="en-US" altLang="ja-JP" sz="2400" dirty="0" smtClean="0">
                <a:solidFill>
                  <a:schemeClr val="tx1"/>
                </a:solidFill>
              </a:rPr>
              <a:t>) </a:t>
            </a:r>
            <a:r>
              <a:rPr lang="ja-JP" altLang="en-US" sz="2400" dirty="0" smtClean="0">
                <a:solidFill>
                  <a:schemeClr val="tx1"/>
                </a:solidFill>
              </a:rPr>
              <a:t>⇔ ￢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5496" y="3172609"/>
            <a:ext cx="2088232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err="1" smtClean="0"/>
              <a:t>rec</a:t>
            </a:r>
            <a:r>
              <a:rPr lang="en-US" sz="2000" dirty="0" smtClean="0"/>
              <a:t>(</a:t>
            </a:r>
            <a:r>
              <a:rPr lang="en-US" altLang="ja-JP" sz="2000" dirty="0" smtClean="0"/>
              <a:t>λ($L,$G).</a:t>
            </a:r>
          </a:p>
          <a:p>
            <a:r>
              <a:rPr lang="en-US" altLang="ja-JP" sz="2000" dirty="0" smtClean="0"/>
              <a:t>   if </a:t>
            </a:r>
            <a:r>
              <a:rPr lang="en-US" altLang="ja-JP" sz="2000" b="1" dirty="0" smtClean="0"/>
              <a:t>$L = a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    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</a:p>
          <a:p>
            <a:r>
              <a:rPr lang="en-US" altLang="ja-JP" sz="2000" dirty="0" smtClean="0"/>
              <a:t>     else </a:t>
            </a:r>
            <a:r>
              <a:rPr lang="en-US" altLang="ja-JP" sz="2000" b="1" dirty="0" smtClean="0"/>
              <a:t>{d: $G}</a:t>
            </a:r>
          </a:p>
          <a:p>
            <a:r>
              <a:rPr lang="en-US" sz="2000" dirty="0" smtClean="0"/>
              <a:t>)($</a:t>
            </a:r>
            <a:r>
              <a:rPr lang="en-US" sz="2000" dirty="0" err="1" smtClean="0"/>
              <a:t>input_db</a:t>
            </a:r>
            <a:r>
              <a:rPr lang="en-US" sz="2000" dirty="0" smtClean="0"/>
              <a:t>)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6" name="右矢印 5"/>
          <p:cNvSpPr/>
          <p:nvPr/>
        </p:nvSpPr>
        <p:spPr>
          <a:xfrm rot="1191654">
            <a:off x="1736540" y="3056185"/>
            <a:ext cx="921287" cy="849279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“Backward” Inference </a:t>
            </a:r>
            <a:r>
              <a:rPr lang="en-US" sz="3200" dirty="0" smtClean="0"/>
              <a:t>[</a:t>
            </a:r>
            <a:r>
              <a:rPr lang="en-US" sz="3200" dirty="0" err="1" smtClean="0"/>
              <a:t>Courcelle</a:t>
            </a:r>
            <a:r>
              <a:rPr lang="en-US" sz="3200" dirty="0" smtClean="0"/>
              <a:t> 1994]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4" name="角丸四角形 3"/>
          <p:cNvSpPr/>
          <p:nvPr/>
        </p:nvSpPr>
        <p:spPr>
          <a:xfrm>
            <a:off x="0" y="2348880"/>
            <a:ext cx="432048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class OUTPUT { reference result*: MEM; }</a:t>
            </a:r>
          </a:p>
          <a:p>
            <a:r>
              <a:rPr lang="en-US" sz="1600" dirty="0" smtClean="0"/>
              <a:t>class MEM	{ reference friend*: MEM;</a:t>
            </a:r>
          </a:p>
          <a:p>
            <a:r>
              <a:rPr lang="en-US" sz="1600" dirty="0" smtClean="0"/>
              <a:t>		  reference name: STRING; }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-36512" y="3212976"/>
            <a:ext cx="5040560" cy="14401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∃</a:t>
            </a:r>
            <a:r>
              <a:rPr lang="en-US" altLang="ja-JP" sz="2000" baseline="30000" dirty="0" err="1" smtClean="0">
                <a:solidFill>
                  <a:schemeClr val="tx1"/>
                </a:solidFill>
              </a:rPr>
              <a:t>set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OUTPUT</a:t>
            </a:r>
            <a:r>
              <a:rPr lang="en-US" altLang="ja-JP" sz="2000" dirty="0" smtClean="0">
                <a:solidFill>
                  <a:schemeClr val="tx1"/>
                </a:solidFill>
              </a:rPr>
              <a:t>.   </a:t>
            </a:r>
            <a:r>
              <a:rPr lang="ja-JP" altLang="en-US" sz="2000" dirty="0" smtClean="0">
                <a:solidFill>
                  <a:schemeClr val="tx1"/>
                </a:solidFill>
              </a:rPr>
              <a:t>∃</a:t>
            </a:r>
            <a:r>
              <a:rPr lang="en-US" altLang="ja-JP" sz="2000" baseline="30000" dirty="0" err="1" smtClean="0">
                <a:solidFill>
                  <a:schemeClr val="tx1"/>
                </a:solidFill>
              </a:rPr>
              <a:t>set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MEM</a:t>
            </a:r>
            <a:r>
              <a:rPr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(</a:t>
            </a:r>
            <a:r>
              <a:rPr lang="ja-JP" altLang="en-US" sz="2000" dirty="0" smtClean="0">
                <a:solidFill>
                  <a:schemeClr val="tx1"/>
                </a:solidFill>
              </a:rPr>
              <a:t>∀</a:t>
            </a:r>
            <a:r>
              <a:rPr lang="en-US" altLang="ja-JP" sz="2000" dirty="0" smtClean="0">
                <a:solidFill>
                  <a:schemeClr val="tx1"/>
                </a:solidFill>
              </a:rPr>
              <a:t>x. start(x) </a:t>
            </a:r>
            <a:r>
              <a:rPr lang="en-US" altLang="ja-JP" sz="2000" dirty="0" smtClean="0">
                <a:solidFill>
                  <a:schemeClr val="tx1"/>
                </a:solidFill>
                <a:sym typeface="Wingdings" pitchFamily="2" charset="2"/>
              </a:rPr>
              <a:t> x</a:t>
            </a:r>
            <a:r>
              <a:rPr lang="ja-JP" altLang="en-US" sz="2000" dirty="0" smtClean="0">
                <a:solidFill>
                  <a:schemeClr val="tx1"/>
                </a:solidFill>
                <a:sym typeface="Wingdings" pitchFamily="2" charset="2"/>
              </a:rPr>
              <a:t>∈</a:t>
            </a:r>
            <a:r>
              <a:rPr lang="en-US" altLang="ja-JP" sz="2000" dirty="0" smtClean="0">
                <a:solidFill>
                  <a:schemeClr val="tx1"/>
                </a:solidFill>
                <a:sym typeface="Wingdings" pitchFamily="2" charset="2"/>
              </a:rPr>
              <a:t>OUTPUT)</a:t>
            </a:r>
            <a:r>
              <a:rPr lang="en-US" altLang="ja-JP" sz="2000" dirty="0" smtClean="0">
                <a:solidFill>
                  <a:schemeClr val="tx1"/>
                </a:solidFill>
              </a:rPr>
              <a:t/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ja-JP" altLang="en-US" sz="2000" dirty="0" smtClean="0">
                <a:solidFill>
                  <a:schemeClr val="tx1"/>
                </a:solidFill>
              </a:rPr>
              <a:t> ∧ </a:t>
            </a:r>
            <a:r>
              <a:rPr lang="en-US" altLang="ja-JP" sz="2000" dirty="0" smtClean="0">
                <a:solidFill>
                  <a:schemeClr val="tx1"/>
                </a:solidFill>
              </a:rPr>
              <a:t>(</a:t>
            </a:r>
            <a:r>
              <a:rPr lang="ja-JP" altLang="en-US" sz="2000" dirty="0" smtClean="0">
                <a:solidFill>
                  <a:schemeClr val="tx1"/>
                </a:solidFill>
              </a:rPr>
              <a:t>∀</a:t>
            </a:r>
            <a:r>
              <a:rPr lang="en-US" altLang="ja-JP" sz="2000" dirty="0" smtClean="0">
                <a:solidFill>
                  <a:schemeClr val="tx1"/>
                </a:solidFill>
              </a:rPr>
              <a:t>x</a:t>
            </a:r>
            <a:r>
              <a:rPr lang="ja-JP" altLang="en-US" sz="2000" dirty="0" smtClean="0">
                <a:solidFill>
                  <a:schemeClr val="tx1"/>
                </a:solidFill>
              </a:rPr>
              <a:t>∈</a:t>
            </a:r>
            <a:r>
              <a:rPr lang="en-US" altLang="ja-JP" sz="2000" dirty="0" smtClean="0">
                <a:solidFill>
                  <a:schemeClr val="tx1"/>
                </a:solidFill>
              </a:rPr>
              <a:t>OUTPUT. </a:t>
            </a:r>
            <a:r>
              <a:rPr lang="ja-JP" altLang="en-US" sz="2000" dirty="0" smtClean="0">
                <a:solidFill>
                  <a:schemeClr val="tx1"/>
                </a:solidFill>
              </a:rPr>
              <a:t>∀</a:t>
            </a:r>
            <a:r>
              <a:rPr lang="en-US" altLang="ja-JP" sz="2000" dirty="0" smtClean="0">
                <a:solidFill>
                  <a:schemeClr val="tx1"/>
                </a:solidFill>
              </a:rPr>
              <a:t>e. </a:t>
            </a:r>
            <a:r>
              <a:rPr lang="ja-JP" altLang="en-US" sz="2000" dirty="0" smtClean="0">
                <a:solidFill>
                  <a:schemeClr val="tx1"/>
                </a:solidFill>
              </a:rPr>
              <a:t>∀</a:t>
            </a:r>
            <a:r>
              <a:rPr lang="en-US" altLang="ja-JP" sz="2000" dirty="0" smtClean="0">
                <a:solidFill>
                  <a:schemeClr val="tx1"/>
                </a:solidFill>
              </a:rPr>
              <a:t>u.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</a:rPr>
              <a:t>edge(</a:t>
            </a:r>
            <a:r>
              <a:rPr lang="en-US" altLang="ja-JP" sz="2000" b="1" dirty="0" err="1" smtClean="0">
                <a:solidFill>
                  <a:schemeClr val="accent6">
                    <a:lumMod val="75000"/>
                  </a:schemeClr>
                </a:solidFill>
              </a:rPr>
              <a:t>x,e,u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ja-JP" sz="2000" b="1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000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result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altLang="ja-JP" sz="2000" b="1" dirty="0" err="1" smtClean="0">
                <a:solidFill>
                  <a:schemeClr val="accent6">
                    <a:lumMod val="75000"/>
                  </a:schemeClr>
                </a:solidFill>
              </a:rPr>
              <a:t>x,e,u</a:t>
            </a:r>
            <a:r>
              <a:rPr lang="en-US" altLang="ja-JP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altLang="ja-JP" sz="2000" dirty="0" smtClean="0">
                <a:solidFill>
                  <a:schemeClr val="tx1"/>
                </a:solidFill>
              </a:rPr>
              <a:t> &amp;</a:t>
            </a:r>
            <a:r>
              <a:rPr lang="ja-JP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u</a:t>
            </a:r>
            <a:r>
              <a:rPr lang="ja-JP" altLang="en-US" sz="2000" dirty="0" smtClean="0">
                <a:solidFill>
                  <a:schemeClr val="tx1"/>
                </a:solidFill>
              </a:rPr>
              <a:t>∈</a:t>
            </a:r>
            <a:r>
              <a:rPr lang="en-US" altLang="ja-JP" sz="2000" dirty="0" smtClean="0">
                <a:solidFill>
                  <a:schemeClr val="tx1"/>
                </a:solidFill>
              </a:rPr>
              <a:t>MEM) </a:t>
            </a:r>
            <a:r>
              <a:rPr lang="ja-JP" altLang="en-US" sz="2000" dirty="0" smtClean="0">
                <a:solidFill>
                  <a:schemeClr val="tx1"/>
                </a:solidFill>
              </a:rPr>
              <a:t>∧ </a:t>
            </a:r>
            <a:r>
              <a:rPr lang="en-US" altLang="ja-JP" sz="2000" dirty="0" smtClean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340768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MSO Formula stating</a:t>
            </a:r>
          </a:p>
          <a:p>
            <a:r>
              <a:rPr lang="en-US" sz="2000" b="1" dirty="0" smtClean="0"/>
              <a:t>“output conforms to the schema”</a:t>
            </a:r>
          </a:p>
          <a:p>
            <a:r>
              <a:rPr lang="en-US" sz="2000" b="1" dirty="0" smtClean="0"/>
              <a:t>in terminology of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OUTPUT GRAPHS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851920" y="2708920"/>
            <a:ext cx="5220072" cy="104847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baseline="-25000" dirty="0" err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</a:rPr>
              <a:t>v,e,u</a:t>
            </a:r>
            <a:r>
              <a:rPr lang="en-US" altLang="ja-JP" dirty="0" smtClean="0">
                <a:solidFill>
                  <a:schemeClr val="tx1"/>
                </a:solidFill>
              </a:rPr>
              <a:t>) </a:t>
            </a:r>
            <a:r>
              <a:rPr lang="ja-JP" altLang="en-US" dirty="0" smtClean="0">
                <a:solidFill>
                  <a:schemeClr val="tx1"/>
                </a:solidFill>
              </a:rPr>
              <a:t>⇔ 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edge</a:t>
            </a:r>
            <a:r>
              <a:rPr lang="en-US" altLang="ja-JP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b="1" dirty="0" smtClean="0">
                <a:solidFill>
                  <a:schemeClr val="tx1"/>
                </a:solidFill>
              </a:rPr>
              <a:t>(</a:t>
            </a:r>
            <a:r>
              <a:rPr lang="en-US" altLang="ja-JP" b="1" dirty="0" err="1" smtClean="0">
                <a:solidFill>
                  <a:srgbClr val="0070C0"/>
                </a:solidFill>
              </a:rPr>
              <a:t>v’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u</a:t>
            </a:r>
            <a:r>
              <a:rPr lang="en-US" altLang="ja-JP" b="1" dirty="0" smtClean="0">
                <a:solidFill>
                  <a:srgbClr val="0070C0"/>
                </a:solidFill>
              </a:rPr>
              <a:t>’</a:t>
            </a:r>
            <a:r>
              <a:rPr lang="en-US" altLang="ja-JP" b="1" dirty="0" smtClean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&amp; v=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&amp; e=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&amp; u=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  <a:p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baseline="-25000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</a:rPr>
              <a:t>v,e,u</a:t>
            </a:r>
            <a:r>
              <a:rPr lang="en-US" altLang="ja-JP" dirty="0" smtClean="0">
                <a:solidFill>
                  <a:schemeClr val="tx1"/>
                </a:solidFill>
              </a:rPr>
              <a:t>) </a:t>
            </a:r>
            <a:r>
              <a:rPr lang="ja-JP" altLang="en-US" dirty="0" smtClean="0">
                <a:solidFill>
                  <a:schemeClr val="tx1"/>
                </a:solidFill>
              </a:rPr>
              <a:t>⇔ 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edge</a:t>
            </a:r>
            <a:r>
              <a:rPr lang="en-US" altLang="ja-JP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b="1" dirty="0" smtClean="0">
                <a:solidFill>
                  <a:schemeClr val="tx1"/>
                </a:solidFill>
              </a:rPr>
              <a:t>(</a:t>
            </a:r>
            <a:r>
              <a:rPr lang="en-US" altLang="ja-JP" b="1" dirty="0" err="1" smtClean="0">
                <a:solidFill>
                  <a:srgbClr val="0070C0"/>
                </a:solidFill>
              </a:rPr>
              <a:t>v’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u</a:t>
            </a:r>
            <a:r>
              <a:rPr lang="en-US" altLang="ja-JP" b="1" dirty="0" smtClean="0">
                <a:solidFill>
                  <a:srgbClr val="0070C0"/>
                </a:solidFill>
              </a:rPr>
              <a:t>’</a:t>
            </a:r>
            <a:r>
              <a:rPr lang="en-US" altLang="ja-JP" b="1" dirty="0" smtClean="0">
                <a:solidFill>
                  <a:schemeClr val="tx1"/>
                </a:solidFill>
              </a:rPr>
              <a:t>)</a:t>
            </a:r>
            <a:r>
              <a:rPr lang="en-US" altLang="ja-JP" dirty="0" smtClean="0">
                <a:solidFill>
                  <a:schemeClr val="tx1"/>
                </a:solidFill>
              </a:rPr>
              <a:t> &amp; v=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 &amp; e=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tx1"/>
                </a:solidFill>
              </a:rPr>
              <a:t> &amp; e=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u’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</a:rPr>
              <a:t>v,e,u</a:t>
            </a:r>
            <a:r>
              <a:rPr lang="en-US" altLang="ja-JP" dirty="0" smtClean="0">
                <a:solidFill>
                  <a:schemeClr val="tx1"/>
                </a:solidFill>
              </a:rPr>
              <a:t>) </a:t>
            </a:r>
            <a:r>
              <a:rPr lang="ja-JP" altLang="en-US" dirty="0" smtClean="0">
                <a:solidFill>
                  <a:schemeClr val="tx1"/>
                </a:solidFill>
              </a:rPr>
              <a:t>⇔ ￢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edge</a:t>
            </a:r>
            <a:r>
              <a:rPr lang="en-US" altLang="ja-JP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b="1" dirty="0" smtClean="0">
                <a:solidFill>
                  <a:schemeClr val="tx1"/>
                </a:solidFill>
              </a:rPr>
              <a:t>(</a:t>
            </a:r>
            <a:r>
              <a:rPr lang="en-US" altLang="ja-JP" b="1" dirty="0" err="1" smtClean="0">
                <a:solidFill>
                  <a:srgbClr val="0070C0"/>
                </a:solidFill>
              </a:rPr>
              <a:t>v’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e’</a:t>
            </a:r>
            <a:r>
              <a:rPr lang="en-US" altLang="ja-JP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b="1" dirty="0" err="1" smtClean="0">
                <a:solidFill>
                  <a:srgbClr val="0070C0"/>
                </a:solidFill>
              </a:rPr>
              <a:t>u</a:t>
            </a:r>
            <a:r>
              <a:rPr lang="en-US" altLang="ja-JP" b="1" dirty="0" smtClean="0">
                <a:solidFill>
                  <a:srgbClr val="0070C0"/>
                </a:solidFill>
              </a:rPr>
              <a:t>’</a:t>
            </a:r>
            <a:r>
              <a:rPr lang="en-US" altLang="ja-JP" b="1" dirty="0" smtClean="0">
                <a:solidFill>
                  <a:schemeClr val="tx1"/>
                </a:solidFill>
              </a:rPr>
              <a:t>)</a:t>
            </a:r>
            <a:r>
              <a:rPr lang="en-US" altLang="ja-JP" dirty="0" smtClean="0">
                <a:solidFill>
                  <a:schemeClr val="tx1"/>
                </a:solidFill>
              </a:rPr>
              <a:t> &amp; v=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v’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&amp; e=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e’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&amp; u=</a:t>
            </a:r>
            <a:r>
              <a:rPr lang="en-US" altLang="ja-JP" dirty="0" smtClean="0">
                <a:solidFill>
                  <a:srgbClr val="0070C0"/>
                </a:solidFill>
              </a:rPr>
              <a:t>u’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36096" y="1280954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OUTPUT GRAPH </a:t>
            </a:r>
            <a:r>
              <a:rPr lang="en-US" sz="2000" b="1" dirty="0" smtClean="0"/>
              <a:t>description</a:t>
            </a:r>
            <a:br>
              <a:rPr lang="en-US" sz="2000" b="1" dirty="0" smtClean="0"/>
            </a:br>
            <a:r>
              <a:rPr lang="en-US" sz="2000" b="1" dirty="0" smtClean="0"/>
              <a:t>by the </a:t>
            </a:r>
            <a:r>
              <a:rPr lang="en-US" sz="2000" b="1" dirty="0" smtClean="0">
                <a:solidFill>
                  <a:srgbClr val="0070C0"/>
                </a:solidFill>
              </a:rPr>
              <a:t>INPUT GRAPH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976664" y="1957199"/>
            <a:ext cx="3059832" cy="75172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1400" dirty="0" err="1" smtClean="0"/>
              <a:t>rec</a:t>
            </a:r>
            <a:r>
              <a:rPr lang="en-US" sz="1400" dirty="0" smtClean="0"/>
              <a:t>(</a:t>
            </a:r>
            <a:r>
              <a:rPr lang="en-US" altLang="ja-JP" sz="1400" dirty="0" smtClean="0"/>
              <a:t>λ($L,$G).</a:t>
            </a:r>
          </a:p>
          <a:p>
            <a:r>
              <a:rPr lang="en-US" altLang="ja-JP" sz="1400" dirty="0" smtClean="0"/>
              <a:t>   if </a:t>
            </a:r>
            <a:r>
              <a:rPr lang="en-US" altLang="ja-JP" sz="1400" b="1" dirty="0" smtClean="0"/>
              <a:t>$L = a </a:t>
            </a:r>
            <a:r>
              <a:rPr lang="en-US" altLang="ja-JP" sz="1400" dirty="0" smtClean="0"/>
              <a:t> then </a:t>
            </a:r>
            <a:r>
              <a:rPr lang="en-US" altLang="ja-JP" sz="1400" b="1" dirty="0" smtClean="0"/>
              <a:t>{b: {c: &amp;}}</a:t>
            </a:r>
            <a:r>
              <a:rPr lang="en-US" altLang="ja-JP" sz="1400" dirty="0" smtClean="0"/>
              <a:t>  else </a:t>
            </a:r>
            <a:r>
              <a:rPr lang="en-US" altLang="ja-JP" sz="1400" b="1" dirty="0" smtClean="0"/>
              <a:t>{d: $G}</a:t>
            </a:r>
          </a:p>
          <a:p>
            <a:r>
              <a:rPr lang="en-US" sz="1400" dirty="0" smtClean="0"/>
              <a:t>)($</a:t>
            </a:r>
            <a:r>
              <a:rPr lang="en-US" sz="1400" dirty="0" err="1" smtClean="0"/>
              <a:t>input_db</a:t>
            </a:r>
            <a:r>
              <a:rPr lang="en-US" sz="1400" dirty="0" smtClean="0"/>
              <a:t>)</a:t>
            </a:r>
            <a:endParaRPr kumimoji="1" lang="ja-JP" altLang="en-US" sz="1400" dirty="0">
              <a:latin typeface="Consolas" pitchFamily="49" charset="0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779912" y="5229200"/>
            <a:ext cx="5256584" cy="122413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b="1" dirty="0" smtClean="0"/>
              <a:t>MSO Formula stating</a:t>
            </a:r>
          </a:p>
          <a:p>
            <a:r>
              <a:rPr lang="en-US" sz="2000" b="1" dirty="0" smtClean="0"/>
              <a:t>“output conforms to the schema”</a:t>
            </a:r>
          </a:p>
          <a:p>
            <a:r>
              <a:rPr lang="en-US" sz="2000" b="1" dirty="0" smtClean="0"/>
              <a:t>in terminology of </a:t>
            </a:r>
            <a:r>
              <a:rPr lang="en-US" sz="2000" b="1" dirty="0" smtClean="0">
                <a:solidFill>
                  <a:srgbClr val="0070C0"/>
                </a:solidFill>
              </a:rPr>
              <a:t>INPUT GRAPHS: 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edge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(</a:t>
            </a:r>
            <a:r>
              <a:rPr lang="en-US" altLang="ja-JP" sz="2000" b="1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000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000" b="1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000" b="1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000" b="1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’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)</a:t>
            </a:r>
            <a:endParaRPr lang="en-US" altLang="ja-JP" sz="2000" b="1" dirty="0" smtClean="0">
              <a:solidFill>
                <a:srgbClr val="FF0000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 rot="2700000">
            <a:off x="5374732" y="3326836"/>
            <a:ext cx="921287" cy="2430105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5085184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Verify this is</a:t>
            </a:r>
            <a:br>
              <a:rPr lang="en-US" sz="3200" b="1" dirty="0" smtClean="0"/>
            </a:br>
            <a:r>
              <a:rPr lang="en-US" sz="3200" b="1" dirty="0" smtClean="0"/>
              <a:t>valid for any INPUT GRAPHS!!</a:t>
            </a:r>
          </a:p>
        </p:txBody>
      </p:sp>
      <p:sp>
        <p:nvSpPr>
          <p:cNvPr id="15" name="右矢印 14"/>
          <p:cNvSpPr/>
          <p:nvPr/>
        </p:nvSpPr>
        <p:spPr>
          <a:xfrm rot="10800000">
            <a:off x="2843808" y="5445224"/>
            <a:ext cx="921287" cy="849279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Harder Case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Nested Recursion </a:t>
            </a:r>
            <a:r>
              <a:rPr lang="en-US" sz="2800" dirty="0" smtClean="0"/>
              <a:t>(arising from “cross product”)</a:t>
            </a:r>
          </a:p>
          <a:p>
            <a:pPr lvl="1">
              <a:buNone/>
            </a:pPr>
            <a:r>
              <a:rPr lang="en-US" dirty="0" smtClean="0"/>
              <a:t>cannot be encoded into finite-copy semantics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Currently we ask</a:t>
            </a:r>
          </a:p>
          <a:p>
            <a:pPr lvl="1">
              <a:buNone/>
            </a:pPr>
            <a:r>
              <a:rPr lang="en-US" dirty="0" smtClean="0"/>
              <a:t>programmer to</a:t>
            </a:r>
          </a:p>
          <a:p>
            <a:pPr lvl="1">
              <a:buNone/>
            </a:pPr>
            <a:r>
              <a:rPr lang="en-US" dirty="0" smtClean="0"/>
              <a:t>add annotation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563888" y="2708920"/>
            <a:ext cx="5472608" cy="2376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λ($L1,$G1). 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λ($L2,$G2).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b="1" dirty="0" smtClean="0"/>
              <a:t>{pair: {first: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$G1</a:t>
            </a:r>
            <a:r>
              <a:rPr lang="en-US" altLang="ja-JP" sz="2800" b="1" dirty="0" smtClean="0"/>
              <a:t>, second: $G2}}</a:t>
            </a:r>
          </a:p>
          <a:p>
            <a:r>
              <a:rPr lang="en-US" sz="2800" dirty="0" smtClean="0"/>
              <a:t>   )($db)</a:t>
            </a:r>
          </a:p>
          <a:p>
            <a:r>
              <a:rPr lang="en-US" sz="2800" dirty="0" smtClean="0"/>
              <a:t>)($db)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79512" y="2708920"/>
            <a:ext cx="3275856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dirty="0" smtClean="0"/>
              <a:t>select {p: {f: $G1, s:$G2}}</a:t>
            </a:r>
          </a:p>
          <a:p>
            <a:r>
              <a:rPr kumimoji="1" lang="en-US" altLang="ja-JP" sz="2400" dirty="0" smtClean="0"/>
              <a:t>  </a:t>
            </a:r>
            <a:r>
              <a:rPr lang="en-US" altLang="ja-JP" sz="2400" dirty="0" smtClean="0"/>
              <a:t>where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{_: $G1} in $db,</a:t>
            </a:r>
          </a:p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              {_ : $G2} in $db</a:t>
            </a:r>
            <a:r>
              <a:rPr kumimoji="1" lang="en-US" altLang="ja-JP" sz="2400" b="1" dirty="0" smtClean="0"/>
              <a:t> </a:t>
            </a:r>
            <a:endParaRPr kumimoji="1" lang="ja-JP" altLang="en-US" sz="2400" b="1" dirty="0"/>
          </a:p>
        </p:txBody>
      </p:sp>
      <p:sp>
        <p:nvSpPr>
          <p:cNvPr id="6" name="角丸四角形 5"/>
          <p:cNvSpPr/>
          <p:nvPr/>
        </p:nvSpPr>
        <p:spPr>
          <a:xfrm>
            <a:off x="3995936" y="5301208"/>
            <a:ext cx="4968552" cy="13955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λ($L1,$G1). </a:t>
            </a:r>
            <a:r>
              <a:rPr lang="en-US" sz="2800" dirty="0" smtClean="0"/>
              <a:t> </a:t>
            </a:r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λ($L2,$G2).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b="1" dirty="0" smtClean="0"/>
              <a:t>{pair: {first: 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($G1 :: MEM)</a:t>
            </a:r>
            <a:r>
              <a:rPr lang="en-US" altLang="ja-JP" sz="2800" b="1" dirty="0" smtClean="0"/>
              <a:t>, </a:t>
            </a:r>
            <a:br>
              <a:rPr lang="en-US" altLang="ja-JP" sz="2800" b="1" dirty="0" smtClean="0"/>
            </a:br>
            <a:r>
              <a:rPr lang="en-US" altLang="ja-JP" sz="2800" b="1" dirty="0" smtClean="0"/>
              <a:t>                  second: $G2}}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(why we need the power of MSO?)</a:t>
            </a:r>
            <a:endParaRPr 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E.g., for “regular path pattern”</a:t>
            </a:r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MSO can encode finite automata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87624" y="2132856"/>
            <a:ext cx="338437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076056" y="2132856"/>
            <a:ext cx="338437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a|b</a:t>
            </a:r>
            <a:r>
              <a:rPr lang="en-US" sz="2800" b="1" dirty="0" smtClean="0">
                <a:solidFill>
                  <a:srgbClr val="FF0000"/>
                </a:solidFill>
              </a:rPr>
              <a:t>).(</a:t>
            </a:r>
            <a:r>
              <a:rPr lang="en-US" sz="2800" b="1" dirty="0" err="1" smtClean="0">
                <a:solidFill>
                  <a:srgbClr val="FF0000"/>
                </a:solidFill>
              </a:rPr>
              <a:t>c|d</a:t>
            </a:r>
            <a:r>
              <a:rPr lang="en-US" sz="2800" b="1" dirty="0" smtClean="0">
                <a:solidFill>
                  <a:srgbClr val="FF0000"/>
                </a:solidFill>
              </a:rPr>
              <a:t>)*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259632" y="4797152"/>
            <a:ext cx="7056784" cy="151216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3200" dirty="0" smtClean="0"/>
              <a:t>∃</a:t>
            </a:r>
            <a:r>
              <a:rPr lang="en-US" altLang="ja-JP" sz="3200" baseline="30000" dirty="0" smtClean="0"/>
              <a:t>set</a:t>
            </a:r>
            <a:r>
              <a:rPr lang="en-US" altLang="ja-JP" sz="3200" dirty="0" smtClean="0"/>
              <a:t> Q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. </a:t>
            </a:r>
            <a:r>
              <a:rPr lang="ja-JP" altLang="en-US" sz="3200" dirty="0" smtClean="0"/>
              <a:t>∃</a:t>
            </a:r>
            <a:r>
              <a:rPr lang="en-US" altLang="ja-JP" sz="3200" baseline="30000" dirty="0" smtClean="0"/>
              <a:t>set</a:t>
            </a:r>
            <a:r>
              <a:rPr lang="en-US" altLang="ja-JP" sz="3200" dirty="0" smtClean="0"/>
              <a:t> Q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. … </a:t>
            </a:r>
            <a:r>
              <a:rPr lang="ja-JP" altLang="en-US" sz="3200" dirty="0" smtClean="0"/>
              <a:t>∃</a:t>
            </a:r>
            <a:r>
              <a:rPr lang="en-US" altLang="ja-JP" sz="3200" baseline="30000" dirty="0" smtClean="0"/>
              <a:t>set</a:t>
            </a:r>
            <a:r>
              <a:rPr lang="en-US" altLang="ja-JP" sz="3200" dirty="0" smtClean="0"/>
              <a:t> Q</a:t>
            </a:r>
            <a:r>
              <a:rPr lang="en-US" altLang="ja-JP" sz="3200" baseline="-25000" dirty="0" smtClean="0"/>
              <a:t>n</a:t>
            </a:r>
            <a:r>
              <a:rPr lang="en-US" altLang="ja-JP" sz="3200" dirty="0" smtClean="0"/>
              <a:t>. “there is a run</a:t>
            </a:r>
            <a:br>
              <a:rPr lang="en-US" altLang="ja-JP" sz="3200" dirty="0" smtClean="0"/>
            </a:br>
            <a:r>
              <a:rPr lang="en-US" altLang="ja-JP" sz="3200" dirty="0" smtClean="0"/>
              <a:t>   of the automaton that reaches states</a:t>
            </a:r>
            <a:br>
              <a:rPr lang="en-US" altLang="ja-JP" sz="3200" dirty="0" smtClean="0"/>
            </a:br>
            <a:r>
              <a:rPr lang="en-US" altLang="ja-JP" sz="3200" dirty="0" smtClean="0"/>
              <a:t>   Q’s on each node”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MSO Validation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Now we have a </a:t>
            </a:r>
            <a:r>
              <a:rPr lang="en-US" b="1" dirty="0" smtClean="0"/>
              <a:t>MSO Formula on Graphs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MONA [</a:t>
            </a:r>
            <a:r>
              <a:rPr lang="en-US" dirty="0" err="1" smtClean="0"/>
              <a:t>Henriksen</a:t>
            </a:r>
            <a:r>
              <a:rPr lang="en-US" dirty="0" smtClean="0"/>
              <a:t> et al., 1995]</a:t>
            </a:r>
          </a:p>
          <a:p>
            <a:pPr>
              <a:buNone/>
            </a:pPr>
            <a:r>
              <a:rPr lang="en-US" dirty="0" smtClean="0"/>
              <a:t>can decide validness of </a:t>
            </a:r>
            <a:r>
              <a:rPr lang="en-US" b="1" dirty="0" smtClean="0"/>
              <a:t>MSO on Finite Trees</a:t>
            </a:r>
            <a:r>
              <a:rPr lang="en-US" dirty="0" smtClean="0"/>
              <a:t>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988840"/>
            <a:ext cx="19077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rgbClr val="0070C0"/>
                </a:solidFill>
              </a:rPr>
              <a:t>?</a:t>
            </a:r>
            <a:endParaRPr lang="en-US" sz="19900" dirty="0">
              <a:solidFill>
                <a:srgbClr val="0070C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rot="5400000">
            <a:off x="1763577" y="3607829"/>
            <a:ext cx="2809106" cy="1588"/>
          </a:xfrm>
          <a:prstGeom prst="straightConnector1">
            <a:avLst/>
          </a:prstGeom>
          <a:ln w="254000"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995936" y="2276872"/>
            <a:ext cx="50040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/>
              <a:t>MSO (even 1</a:t>
            </a:r>
            <a:r>
              <a:rPr lang="en-US" sz="2400" b="1" i="1" baseline="30000" dirty="0" smtClean="0"/>
              <a:t>st</a:t>
            </a:r>
            <a:r>
              <a:rPr lang="en-US" sz="2400" b="1" i="1" dirty="0" smtClean="0"/>
              <a:t>-Order Logic) on Graphs</a:t>
            </a:r>
          </a:p>
          <a:p>
            <a:r>
              <a:rPr lang="en-US" sz="2400" b="1" i="1" dirty="0" smtClean="0"/>
              <a:t>is </a:t>
            </a:r>
            <a:r>
              <a:rPr lang="en-US" sz="2400" b="1" i="1" dirty="0" err="1" smtClean="0"/>
              <a:t>undecidable</a:t>
            </a:r>
            <a:r>
              <a:rPr lang="en-US" sz="2400" b="1" i="1" dirty="0" smtClean="0"/>
              <a:t> [</a:t>
            </a:r>
            <a:r>
              <a:rPr lang="en-US" altLang="ja-JP" sz="2400" b="1" i="1" dirty="0" err="1" smtClean="0"/>
              <a:t>Trakhtenbrot</a:t>
            </a:r>
            <a:r>
              <a:rPr lang="en-US" altLang="ja-JP" sz="2400" b="1" i="1" dirty="0" smtClean="0"/>
              <a:t> 1950</a:t>
            </a:r>
            <a:r>
              <a:rPr lang="en-US" sz="2400" b="1" i="1" dirty="0" smtClean="0"/>
              <a:t>].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Nice Props of </a:t>
            </a:r>
            <a:r>
              <a:rPr lang="en-US" dirty="0" err="1" smtClean="0"/>
              <a:t>UnCAL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6512" y="1268760"/>
            <a:ext cx="8496944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[</a:t>
            </a:r>
            <a:r>
              <a:rPr lang="en-US" dirty="0" err="1" smtClean="0"/>
              <a:t>Buneman</a:t>
            </a:r>
            <a:r>
              <a:rPr lang="en-US" dirty="0" smtClean="0"/>
              <a:t> et al. 2000] </a:t>
            </a:r>
            <a:r>
              <a:rPr lang="en-US" dirty="0" err="1" smtClean="0"/>
              <a:t>UnCAL</a:t>
            </a:r>
            <a:r>
              <a:rPr lang="en-US" dirty="0" smtClean="0"/>
              <a:t> is …</a:t>
            </a:r>
            <a:endParaRPr lang="en-US" sz="2400" dirty="0"/>
          </a:p>
        </p:txBody>
      </p:sp>
      <p:sp>
        <p:nvSpPr>
          <p:cNvPr id="4" name="円/楕円 3"/>
          <p:cNvSpPr/>
          <p:nvPr/>
        </p:nvSpPr>
        <p:spPr>
          <a:xfrm>
            <a:off x="1619672" y="2132856"/>
            <a:ext cx="504056" cy="5040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図形 4"/>
          <p:cNvCxnSpPr>
            <a:stCxn id="4" idx="0"/>
            <a:endCxn id="4" idx="6"/>
          </p:cNvCxnSpPr>
          <p:nvPr/>
        </p:nvCxnSpPr>
        <p:spPr>
          <a:xfrm rot="16200000" flipH="1">
            <a:off x="1871700" y="2132856"/>
            <a:ext cx="252028" cy="252028"/>
          </a:xfrm>
          <a:prstGeom prst="curvedConnector4">
            <a:avLst>
              <a:gd name="adj1" fmla="val -90704"/>
              <a:gd name="adj2" fmla="val 190704"/>
            </a:avLst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339752" y="182566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059832" y="1781366"/>
            <a:ext cx="3286148" cy="107157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 err="1" smtClean="0"/>
              <a:t>UnCAL</a:t>
            </a:r>
            <a:r>
              <a:rPr kumimoji="1" lang="en-US" altLang="ja-JP" sz="2000" b="1" i="1" dirty="0" smtClean="0"/>
              <a:t> Transformation</a:t>
            </a:r>
            <a:endParaRPr kumimoji="1" lang="ja-JP" altLang="en-US" sz="2000" b="1" i="1" dirty="0"/>
          </a:p>
        </p:txBody>
      </p:sp>
      <p:sp>
        <p:nvSpPr>
          <p:cNvPr id="8" name="円/楕円 7"/>
          <p:cNvSpPr/>
          <p:nvPr/>
        </p:nvSpPr>
        <p:spPr>
          <a:xfrm>
            <a:off x="6804248" y="2080012"/>
            <a:ext cx="490946" cy="49094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図形 8"/>
          <p:cNvCxnSpPr>
            <a:stCxn id="8" idx="0"/>
            <a:endCxn id="64" idx="1"/>
          </p:cNvCxnSpPr>
          <p:nvPr/>
        </p:nvCxnSpPr>
        <p:spPr>
          <a:xfrm rot="5400000" flipH="1" flipV="1">
            <a:off x="7385344" y="1437083"/>
            <a:ext cx="307307" cy="978552"/>
          </a:xfrm>
          <a:prstGeom prst="curvedConnector3">
            <a:avLst>
              <a:gd name="adj1" fmla="val 197784"/>
            </a:avLst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804248" y="1412776"/>
            <a:ext cx="429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1520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18021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11" idx="6"/>
            <a:endCxn id="12" idx="2"/>
          </p:cNvCxnSpPr>
          <p:nvPr/>
        </p:nvCxnSpPr>
        <p:spPr>
          <a:xfrm>
            <a:off x="751586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2037470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14" idx="6"/>
          </p:cNvCxnSpPr>
          <p:nvPr/>
        </p:nvCxnSpPr>
        <p:spPr>
          <a:xfrm>
            <a:off x="2537536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2" idx="6"/>
            <a:endCxn id="14" idx="2"/>
          </p:cNvCxnSpPr>
          <p:nvPr/>
        </p:nvCxnSpPr>
        <p:spPr>
          <a:xfrm>
            <a:off x="1680280" y="3987939"/>
            <a:ext cx="35719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966164" y="3776307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</a:rPr>
              <a:t>・・・ 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平成明朝体W9" pitchFamily="17" charset="-128"/>
                <a:ea typeface="HG平成明朝体W9" pitchFamily="17" charset="-128"/>
              </a:rPr>
              <a:t>∞</a:t>
            </a:r>
            <a:endParaRPr kumimoji="1" lang="ja-JP" altLang="en-US" sz="2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158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08842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3753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1600674" y="2708920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Unfolding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6804248" y="263691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Unfolding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46649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395188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>
            <a:stCxn id="23" idx="6"/>
            <a:endCxn id="24" idx="2"/>
          </p:cNvCxnSpPr>
          <p:nvPr/>
        </p:nvCxnSpPr>
        <p:spPr>
          <a:xfrm>
            <a:off x="5966560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725244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>
            <a:stCxn id="26" idx="6"/>
          </p:cNvCxnSpPr>
          <p:nvPr/>
        </p:nvCxnSpPr>
        <p:spPr>
          <a:xfrm>
            <a:off x="7752510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24" idx="6"/>
            <a:endCxn id="26" idx="2"/>
          </p:cNvCxnSpPr>
          <p:nvPr/>
        </p:nvCxnSpPr>
        <p:spPr>
          <a:xfrm>
            <a:off x="6895254" y="3987939"/>
            <a:ext cx="35719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66560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2381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52510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4078204" y="3572446"/>
            <a:ext cx="1285884" cy="864666"/>
          </a:xfrm>
          <a:prstGeom prst="rightArrow">
            <a:avLst>
              <a:gd name="adj1" fmla="val 40386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87824" y="285293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Bisimulation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-generic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180950" y="378904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</a:rPr>
              <a:t>・・・ 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平成明朝体W9" pitchFamily="17" charset="-128"/>
                <a:ea typeface="HG平成明朝体W9" pitchFamily="17" charset="-128"/>
              </a:rPr>
              <a:t>∞</a:t>
            </a:r>
            <a:endParaRPr kumimoji="1" lang="ja-JP" altLang="en-US" sz="2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35496" y="5881262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964190" y="5881262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矢印コネクタ 43"/>
          <p:cNvCxnSpPr>
            <a:stCxn id="42" idx="6"/>
            <a:endCxn id="43" idx="2"/>
          </p:cNvCxnSpPr>
          <p:nvPr/>
        </p:nvCxnSpPr>
        <p:spPr>
          <a:xfrm>
            <a:off x="535562" y="6131295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35562" y="55723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49" name="下矢印 48"/>
          <p:cNvSpPr/>
          <p:nvPr/>
        </p:nvSpPr>
        <p:spPr>
          <a:xfrm>
            <a:off x="1623662" y="445364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Cut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5508104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6274542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矢印コネクタ 52"/>
          <p:cNvCxnSpPr>
            <a:stCxn id="51" idx="6"/>
            <a:endCxn id="52" idx="2"/>
          </p:cNvCxnSpPr>
          <p:nvPr/>
        </p:nvCxnSpPr>
        <p:spPr>
          <a:xfrm>
            <a:off x="5799556" y="6163594"/>
            <a:ext cx="474986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6991202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矢印コネクタ 55"/>
          <p:cNvCxnSpPr>
            <a:stCxn id="52" idx="6"/>
            <a:endCxn id="54" idx="2"/>
          </p:cNvCxnSpPr>
          <p:nvPr/>
        </p:nvCxnSpPr>
        <p:spPr>
          <a:xfrm>
            <a:off x="6565994" y="6163594"/>
            <a:ext cx="42520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5770486" y="56578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90566" y="56578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6804248" y="445364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Cut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851920" y="462351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Compact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4067944" y="5373216"/>
            <a:ext cx="1285884" cy="864666"/>
          </a:xfrm>
          <a:prstGeom prst="rightArrow">
            <a:avLst>
              <a:gd name="adj1" fmla="val 40386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64" name="円/楕円 63"/>
          <p:cNvSpPr/>
          <p:nvPr/>
        </p:nvSpPr>
        <p:spPr>
          <a:xfrm>
            <a:off x="7956376" y="1700808"/>
            <a:ext cx="490946" cy="49094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図形 8"/>
          <p:cNvCxnSpPr>
            <a:stCxn id="64" idx="3"/>
            <a:endCxn id="8" idx="6"/>
          </p:cNvCxnSpPr>
          <p:nvPr/>
        </p:nvCxnSpPr>
        <p:spPr>
          <a:xfrm rot="5400000">
            <a:off x="7558920" y="1856132"/>
            <a:ext cx="205628" cy="733079"/>
          </a:xfrm>
          <a:prstGeom prst="curvedConnector2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7452320" y="1825660"/>
            <a:ext cx="429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0" name="円/楕円 69"/>
          <p:cNvSpPr/>
          <p:nvPr/>
        </p:nvSpPr>
        <p:spPr>
          <a:xfrm>
            <a:off x="1475656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2404350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2" name="直線矢印コネクタ 71"/>
          <p:cNvCxnSpPr>
            <a:stCxn id="70" idx="6"/>
            <a:endCxn id="71" idx="2"/>
          </p:cNvCxnSpPr>
          <p:nvPr/>
        </p:nvCxnSpPr>
        <p:spPr>
          <a:xfrm>
            <a:off x="1975722" y="5644123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975722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3344444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矢印コネクタ 74"/>
          <p:cNvCxnSpPr>
            <a:stCxn id="71" idx="6"/>
            <a:endCxn id="74" idx="2"/>
          </p:cNvCxnSpPr>
          <p:nvPr/>
        </p:nvCxnSpPr>
        <p:spPr>
          <a:xfrm>
            <a:off x="2904416" y="5644123"/>
            <a:ext cx="4400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2915816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987824" y="5805264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0070C0"/>
                </a:solidFill>
              </a:rPr>
              <a:t>・・・ </a:t>
            </a:r>
            <a:endParaRPr kumimoji="1" lang="ja-JP" altLang="en-US" sz="4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86" name="円/楕円 85"/>
          <p:cNvSpPr/>
          <p:nvPr/>
        </p:nvSpPr>
        <p:spPr>
          <a:xfrm>
            <a:off x="6372200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6994622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8" name="直線矢印コネクタ 87"/>
          <p:cNvCxnSpPr>
            <a:stCxn id="86" idx="6"/>
            <a:endCxn id="87" idx="2"/>
          </p:cNvCxnSpPr>
          <p:nvPr/>
        </p:nvCxnSpPr>
        <p:spPr>
          <a:xfrm>
            <a:off x="6663652" y="5587530"/>
            <a:ext cx="33097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円/楕円 88"/>
          <p:cNvSpPr/>
          <p:nvPr/>
        </p:nvSpPr>
        <p:spPr>
          <a:xfrm>
            <a:off x="7570686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矢印コネクタ 89"/>
          <p:cNvCxnSpPr>
            <a:stCxn id="87" idx="6"/>
            <a:endCxn id="89" idx="2"/>
          </p:cNvCxnSpPr>
          <p:nvPr/>
        </p:nvCxnSpPr>
        <p:spPr>
          <a:xfrm>
            <a:off x="7286074" y="5587530"/>
            <a:ext cx="284612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6565424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138638" y="508176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8240988" y="544522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矢印コネクタ 97"/>
          <p:cNvCxnSpPr>
            <a:endCxn id="97" idx="2"/>
          </p:cNvCxnSpPr>
          <p:nvPr/>
        </p:nvCxnSpPr>
        <p:spPr>
          <a:xfrm>
            <a:off x="7740352" y="5589240"/>
            <a:ext cx="500636" cy="171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円/楕円 98"/>
          <p:cNvSpPr/>
          <p:nvPr/>
        </p:nvSpPr>
        <p:spPr>
          <a:xfrm>
            <a:off x="8817052" y="544522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0" name="直線矢印コネクタ 99"/>
          <p:cNvCxnSpPr>
            <a:stCxn id="97" idx="6"/>
            <a:endCxn id="99" idx="2"/>
          </p:cNvCxnSpPr>
          <p:nvPr/>
        </p:nvCxnSpPr>
        <p:spPr>
          <a:xfrm>
            <a:off x="8532440" y="5590950"/>
            <a:ext cx="284612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7811790" y="508860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8385004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108942" y="5805264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0070C0"/>
                </a:solidFill>
              </a:rPr>
              <a:t>・・・ </a:t>
            </a:r>
            <a:endParaRPr kumimoji="1" lang="ja-JP" altLang="en-US" sz="4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MSO Validation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Now we have a </a:t>
            </a:r>
            <a:r>
              <a:rPr lang="en-US" b="1" dirty="0" smtClean="0"/>
              <a:t>MSO Formula on Graphs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MONA [</a:t>
            </a:r>
            <a:r>
              <a:rPr lang="en-US" dirty="0" err="1" smtClean="0"/>
              <a:t>Henriksen</a:t>
            </a:r>
            <a:r>
              <a:rPr lang="en-US" dirty="0" smtClean="0"/>
              <a:t> et al., 1995]</a:t>
            </a:r>
          </a:p>
          <a:p>
            <a:pPr>
              <a:buNone/>
            </a:pPr>
            <a:r>
              <a:rPr lang="en-US" dirty="0" smtClean="0"/>
              <a:t>can decide validness of </a:t>
            </a:r>
            <a:r>
              <a:rPr lang="en-US" b="1" dirty="0" smtClean="0"/>
              <a:t>MSO on Finite Trees</a:t>
            </a:r>
            <a:r>
              <a:rPr lang="en-US" dirty="0" smtClean="0"/>
              <a:t>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988840"/>
            <a:ext cx="19077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rgbClr val="00B050"/>
                </a:solidFill>
              </a:rPr>
              <a:t>!</a:t>
            </a:r>
            <a:endParaRPr lang="en-US" sz="19900" dirty="0">
              <a:solidFill>
                <a:srgbClr val="00B05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rot="5400000">
            <a:off x="1763577" y="3607829"/>
            <a:ext cx="2809106" cy="1588"/>
          </a:xfrm>
          <a:prstGeom prst="straightConnector1">
            <a:avLst/>
          </a:prstGeom>
          <a:ln w="254000"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995936" y="2276872"/>
            <a:ext cx="50040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/>
              <a:t>MSO (even 1</a:t>
            </a:r>
            <a:r>
              <a:rPr lang="en-US" sz="2400" b="1" i="1" baseline="30000" dirty="0" smtClean="0"/>
              <a:t>st</a:t>
            </a:r>
            <a:r>
              <a:rPr lang="en-US" sz="2400" b="1" i="1" dirty="0" smtClean="0"/>
              <a:t>-Order Logic) on Graphs</a:t>
            </a:r>
          </a:p>
          <a:p>
            <a:r>
              <a:rPr lang="en-US" sz="2400" b="1" i="1" dirty="0" smtClean="0"/>
              <a:t>is </a:t>
            </a:r>
            <a:r>
              <a:rPr lang="en-US" sz="2400" b="1" i="1" dirty="0" err="1" smtClean="0"/>
              <a:t>undecidable</a:t>
            </a:r>
            <a:r>
              <a:rPr lang="en-US" sz="2400" b="1" i="1" dirty="0" smtClean="0"/>
              <a:t> [</a:t>
            </a:r>
            <a:r>
              <a:rPr lang="en-US" altLang="ja-JP" sz="2400" b="1" i="1" dirty="0" err="1" smtClean="0"/>
              <a:t>Trakhtenbrot</a:t>
            </a:r>
            <a:r>
              <a:rPr lang="en-US" altLang="ja-JP" sz="2400" b="1" i="1" dirty="0" smtClean="0"/>
              <a:t> 1950</a:t>
            </a:r>
            <a:r>
              <a:rPr lang="en-US" sz="2400" b="1" i="1" dirty="0" smtClean="0"/>
              <a:t>].</a:t>
            </a:r>
            <a:endParaRPr lang="en-US" sz="2400" b="1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5936" y="3678123"/>
            <a:ext cx="5004048" cy="120032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Theorem: If MSO formula is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Bisimulation</a:t>
            </a:r>
            <a:r>
              <a:rPr lang="en-US" sz="2400" b="1" i="1" dirty="0" smtClean="0">
                <a:solidFill>
                  <a:srgbClr val="00B050"/>
                </a:solidFill>
              </a:rPr>
              <a:t>-Generic and Compact, it is valid on graphs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iff</a:t>
            </a:r>
            <a:r>
              <a:rPr lang="en-US" sz="2400" b="1" i="1" dirty="0" smtClean="0">
                <a:solidFill>
                  <a:srgbClr val="00B050"/>
                </a:solidFill>
              </a:rPr>
              <a:t> on finite trees.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3338"/>
            <a:ext cx="8790880" cy="1143000"/>
          </a:xfrm>
        </p:spPr>
        <p:txBody>
          <a:bodyPr/>
          <a:lstStyle/>
          <a:p>
            <a:r>
              <a:rPr lang="en-US" sz="4000" dirty="0" smtClean="0"/>
              <a:t> </a:t>
            </a:r>
            <a:r>
              <a:rPr lang="en-US" dirty="0" smtClean="0"/>
              <a:t>Discussion: Choice of Logic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MSO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Powerful, yet decidable (if we fully utilize </a:t>
            </a:r>
            <a:r>
              <a:rPr lang="en-US" b="1" dirty="0" err="1" smtClean="0">
                <a:solidFill>
                  <a:srgbClr val="00B050"/>
                </a:solidFill>
              </a:rPr>
              <a:t>bisimulation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/>
              <a:t>FO+TC  (1</a:t>
            </a:r>
            <a:r>
              <a:rPr lang="en-US" baseline="30000" dirty="0" smtClean="0"/>
              <a:t>st</a:t>
            </a:r>
            <a:r>
              <a:rPr lang="en-US" dirty="0" smtClean="0"/>
              <a:t>-Order Logic + Transitive Closure)</a:t>
            </a:r>
          </a:p>
          <a:p>
            <a:pPr lvl="1"/>
            <a:r>
              <a:rPr lang="en-US" dirty="0" smtClean="0"/>
              <a:t>Very powerful; express all </a:t>
            </a:r>
            <a:r>
              <a:rPr lang="en-US" dirty="0" err="1" smtClean="0"/>
              <a:t>UnCAL</a:t>
            </a:r>
            <a:r>
              <a:rPr lang="en-US" dirty="0" smtClean="0"/>
              <a:t> without annotation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Undecidable</a:t>
            </a:r>
            <a:r>
              <a:rPr lang="en-US" dirty="0" smtClean="0">
                <a:solidFill>
                  <a:srgbClr val="FF0000"/>
                </a:solidFill>
              </a:rPr>
              <a:t>, even on finite trees</a:t>
            </a:r>
          </a:p>
          <a:p>
            <a:r>
              <a:rPr lang="en-US" dirty="0" smtClean="0"/>
              <a:t>FO (1</a:t>
            </a:r>
            <a:r>
              <a:rPr lang="en-US" baseline="30000" dirty="0" smtClean="0"/>
              <a:t>st</a:t>
            </a:r>
            <a:r>
              <a:rPr lang="en-US" dirty="0" smtClean="0"/>
              <a:t>-Order), SMT (</a:t>
            </a:r>
            <a:r>
              <a:rPr lang="en-US" dirty="0" err="1" smtClean="0"/>
              <a:t>Satisfiability</a:t>
            </a:r>
            <a:r>
              <a:rPr lang="en-US" dirty="0" smtClean="0"/>
              <a:t> Modulo Theory)</a:t>
            </a:r>
          </a:p>
          <a:p>
            <a:pPr lvl="1"/>
            <a:r>
              <a:rPr lang="en-US" dirty="0" smtClean="0"/>
              <a:t>Very good solvers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Too weak for schemas or </a:t>
            </a:r>
            <a:r>
              <a:rPr lang="en-US" dirty="0" err="1" smtClean="0">
                <a:solidFill>
                  <a:srgbClr val="FF0000"/>
                </a:solidFill>
              </a:rPr>
              <a:t>UnCAL</a:t>
            </a:r>
            <a:r>
              <a:rPr lang="en-US" dirty="0" smtClean="0">
                <a:solidFill>
                  <a:srgbClr val="FF0000"/>
                </a:solidFill>
              </a:rPr>
              <a:t>; cannot use repetition</a:t>
            </a:r>
          </a:p>
          <a:p>
            <a:r>
              <a:rPr lang="en-US" dirty="0" smtClean="0"/>
              <a:t>mu-Calculus (Modal Logic with </a:t>
            </a:r>
            <a:r>
              <a:rPr lang="en-US" dirty="0" err="1" smtClean="0"/>
              <a:t>Fixpoint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Theoretically, equal to MSO under </a:t>
            </a:r>
            <a:r>
              <a:rPr lang="en-US" dirty="0" err="1" smtClean="0"/>
              <a:t>bisimulation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 clear how to represent transformations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Talk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Given</a:t>
            </a:r>
          </a:p>
          <a:p>
            <a:pPr lvl="1"/>
            <a:r>
              <a:rPr lang="en-US" dirty="0" smtClean="0"/>
              <a:t>A graph transformation 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i="1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dirty="0" smtClean="0"/>
              <a:t>Input schema 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3200" b="1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b="1" i="1" baseline="-25000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dirty="0" smtClean="0"/>
              <a:t>Output schema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3200" b="1" i="1" baseline="-25000" dirty="0" smtClean="0">
                <a:latin typeface="Cambria Math" pitchFamily="18" charset="0"/>
                <a:ea typeface="Cambria Math" pitchFamily="18" charset="0"/>
              </a:rPr>
              <a:t>o</a:t>
            </a:r>
            <a:endParaRPr lang="en-US" b="1" i="1" baseline="-25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dirty="0" smtClean="0"/>
              <a:t>Statically verify that “there’s no type error”,</a:t>
            </a:r>
            <a:br>
              <a:rPr lang="en-US" dirty="0" smtClean="0"/>
            </a:br>
            <a:r>
              <a:rPr lang="en-US" dirty="0" smtClean="0"/>
              <a:t>i.e., </a:t>
            </a:r>
            <a:r>
              <a:rPr lang="en-US" sz="4000" b="1" dirty="0" smtClean="0">
                <a:solidFill>
                  <a:srgbClr val="00B050"/>
                </a:solidFill>
              </a:rPr>
              <a:t>“for any graph g conforming to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4000" b="1" i="1" baseline="-250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I </a:t>
            </a:r>
            <a:r>
              <a:rPr lang="en-US" sz="4000" b="1" dirty="0" smtClean="0">
                <a:solidFill>
                  <a:srgbClr val="00B050"/>
                </a:solidFill>
              </a:rPr>
              <a:t>,</a:t>
            </a:r>
            <a:br>
              <a:rPr lang="en-US" sz="4000" b="1" dirty="0" smtClean="0">
                <a:solidFill>
                  <a:srgbClr val="00B050"/>
                </a:solidFill>
              </a:rPr>
            </a:br>
            <a:r>
              <a:rPr lang="en-US" sz="4000" b="1" dirty="0" smtClean="0">
                <a:solidFill>
                  <a:srgbClr val="00B050"/>
                </a:solidFill>
              </a:rPr>
              <a:t>         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f(g)</a:t>
            </a:r>
            <a:r>
              <a:rPr lang="en-US" sz="4000" b="1" dirty="0" smtClean="0">
                <a:solidFill>
                  <a:srgbClr val="00B050"/>
                </a:solidFill>
              </a:rPr>
              <a:t>  always conforms to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4000" b="1" i="1" baseline="-250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o</a:t>
            </a:r>
            <a:r>
              <a:rPr lang="en-US" sz="4000" b="1" dirty="0" smtClean="0">
                <a:solidFill>
                  <a:srgbClr val="00B050"/>
                </a:solidFill>
              </a:rPr>
              <a:t>.”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Approach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600200"/>
            <a:ext cx="8568952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Our Approach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“Backward” (define the output by the input, with logic)</a:t>
            </a:r>
          </a:p>
          <a:p>
            <a:r>
              <a:rPr lang="en-US" dirty="0" smtClean="0"/>
              <a:t>Other Possible Approaches</a:t>
            </a:r>
          </a:p>
          <a:p>
            <a:pPr lvl="1"/>
            <a:r>
              <a:rPr lang="en-US" dirty="0" smtClean="0"/>
              <a:t>“Forward” (e.g., abstract interpretation)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Buneman</a:t>
            </a:r>
            <a:r>
              <a:rPr lang="en-US" dirty="0" smtClean="0"/>
              <a:t> et al., 1997]  [Nakano</a:t>
            </a:r>
            <a:r>
              <a:rPr lang="en-US" smtClean="0"/>
              <a:t>, </a:t>
            </a:r>
            <a:r>
              <a:rPr lang="en-US" b="1" smtClean="0"/>
              <a:t>Today!</a:t>
            </a:r>
            <a:r>
              <a:rPr lang="en-US" smtClean="0"/>
              <a:t>]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Better in range analysis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Worse in counterexample generation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“Type System”</a:t>
            </a:r>
          </a:p>
          <a:p>
            <a:pPr lvl="2"/>
            <a:r>
              <a:rPr lang="en-US" dirty="0" smtClean="0"/>
              <a:t>Hard, because we need context-dependent types, etc.</a:t>
            </a:r>
          </a:p>
          <a:p>
            <a:pPr lvl="2"/>
            <a:r>
              <a:rPr lang="en-US" dirty="0" smtClean="0"/>
              <a:t>Two $G may differ in types:  </a:t>
            </a:r>
            <a:r>
              <a:rPr lang="en-US" dirty="0" smtClean="0">
                <a:solidFill>
                  <a:srgbClr val="FF0000"/>
                </a:solidFill>
              </a:rPr>
              <a:t>if $L=a then …$G… else …$G…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Verify “type-correctness” of graph transformations via Monadic 2</a:t>
            </a:r>
            <a:r>
              <a:rPr lang="en-US" baseline="30000" dirty="0" smtClean="0"/>
              <a:t>nd</a:t>
            </a:r>
            <a:r>
              <a:rPr lang="en-US" dirty="0" smtClean="0"/>
              <a:t>-Order Logic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u="sng" dirty="0" smtClean="0"/>
              <a:t>MSO</a:t>
            </a:r>
            <a:r>
              <a:rPr lang="en-US" dirty="0" smtClean="0"/>
              <a:t> and </a:t>
            </a:r>
            <a:r>
              <a:rPr lang="en-US" b="1" u="sng" dirty="0" err="1" smtClean="0"/>
              <a:t>bisimulation</a:t>
            </a:r>
            <a:r>
              <a:rPr lang="en-US" dirty="0" smtClean="0"/>
              <a:t> are good tools for graphs!</a:t>
            </a:r>
          </a:p>
          <a:p>
            <a:r>
              <a:rPr lang="en-US" dirty="0" smtClean="0"/>
              <a:t>Future work : checking other properties</a:t>
            </a:r>
            <a:endParaRPr 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55776" y="3933056"/>
            <a:ext cx="2952328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class OUTPUT {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 reference result*: MEM; }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907704" y="3140968"/>
            <a:ext cx="2376264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/>
              <a:t>select {result: $x}</a:t>
            </a:r>
            <a:br>
              <a:rPr lang="en-US" sz="2000" dirty="0" smtClean="0"/>
            </a:br>
            <a:r>
              <a:rPr lang="en-US" sz="2000" dirty="0" smtClean="0"/>
              <a:t>where { </a:t>
            </a:r>
            <a:r>
              <a:rPr lang="en-US" sz="2000" b="1" dirty="0" smtClean="0">
                <a:solidFill>
                  <a:srgbClr val="FF0000"/>
                </a:solidFill>
              </a:rPr>
              <a:t>_*</a:t>
            </a:r>
            <a:r>
              <a:rPr lang="en-US" sz="2000" dirty="0" smtClean="0"/>
              <a:t>: $x},</a:t>
            </a:r>
            <a:br>
              <a:rPr lang="en-US" sz="2000" dirty="0" smtClean="0"/>
            </a:br>
            <a:r>
              <a:rPr lang="en-US" sz="2000" dirty="0" smtClean="0"/>
              <a:t>  {name:  John} in $x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27584" y="2924944"/>
            <a:ext cx="2736304" cy="671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class INPUT {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 reference SNS: SNSDB; 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 rot="20129692">
            <a:off x="5410102" y="2965746"/>
            <a:ext cx="939982" cy="657987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角丸四角形 7"/>
          <p:cNvSpPr/>
          <p:nvPr/>
        </p:nvSpPr>
        <p:spPr>
          <a:xfrm>
            <a:off x="6516216" y="2564904"/>
            <a:ext cx="1152128" cy="69061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600" i="1" dirty="0" smtClean="0">
                <a:solidFill>
                  <a:schemeClr val="tx1"/>
                </a:solidFill>
              </a:rPr>
              <a:t>MSO</a:t>
            </a:r>
            <a:endParaRPr kumimoji="1" lang="ja-JP" altLang="en-US" sz="3600" i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4212377"/>
            <a:ext cx="1619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“YES”</a:t>
            </a:r>
            <a:r>
              <a:rPr lang="en-US" sz="3200" b="1" dirty="0" smtClean="0"/>
              <a:t>/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48264" y="4212377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“NO”+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 rot="5400000">
            <a:off x="6687102" y="3445954"/>
            <a:ext cx="748264" cy="657987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直線矢印コネクタ 15"/>
          <p:cNvCxnSpPr>
            <a:stCxn id="18" idx="4"/>
            <a:endCxn id="17" idx="0"/>
          </p:cNvCxnSpPr>
          <p:nvPr/>
        </p:nvCxnSpPr>
        <p:spPr>
          <a:xfrm rot="5400000">
            <a:off x="8172400" y="4329100"/>
            <a:ext cx="504056" cy="1588"/>
          </a:xfrm>
          <a:prstGeom prst="straightConnector1">
            <a:avLst/>
          </a:prstGeom>
          <a:ln w="76200"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8244408" y="458112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円/楕円 17"/>
          <p:cNvSpPr/>
          <p:nvPr/>
        </p:nvSpPr>
        <p:spPr>
          <a:xfrm>
            <a:off x="8244408" y="371703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</p:cNvCxnSpPr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SNS-Members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Extract all members using the screen-name “John”.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直線矢印コネクタ 63"/>
          <p:cNvCxnSpPr/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solidFill>
              <a:schemeClr val="accent1">
                <a:shade val="95000"/>
                <a:satMod val="105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Extract all members using the screen-name “John”.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SNS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899592" y="2924944"/>
            <a:ext cx="360040" cy="3600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直線矢印コネクタ 51"/>
          <p:cNvCxnSpPr>
            <a:stCxn id="51" idx="6"/>
            <a:endCxn id="11" idx="2"/>
          </p:cNvCxnSpPr>
          <p:nvPr/>
        </p:nvCxnSpPr>
        <p:spPr>
          <a:xfrm flipV="1">
            <a:off x="1259632" y="2456892"/>
            <a:ext cx="3168352" cy="648072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 rot="20899383">
            <a:off x="1215447" y="262111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cxnSp>
        <p:nvCxnSpPr>
          <p:cNvPr id="58" name="直線矢印コネクタ 57"/>
          <p:cNvCxnSpPr>
            <a:stCxn id="51" idx="5"/>
            <a:endCxn id="39" idx="1"/>
          </p:cNvCxnSpPr>
          <p:nvPr/>
        </p:nvCxnSpPr>
        <p:spPr>
          <a:xfrm rot="16200000" flipH="1">
            <a:off x="1870946" y="2568216"/>
            <a:ext cx="1945724" cy="3273806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 rot="1784760">
            <a:off x="1494265" y="334628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>
                    <a:lumMod val="75000"/>
                  </a:schemeClr>
                </a:solidFill>
              </a:rPr>
              <a:t>・・・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直線矢印コネクタ 55"/>
          <p:cNvCxnSpPr/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solidFill>
              <a:schemeClr val="accent1">
                <a:shade val="95000"/>
                <a:satMod val="105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>
                    <a:lumMod val="75000"/>
                  </a:schemeClr>
                </a:solidFill>
              </a:rPr>
              <a:t>・・・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Lazy programmer may write …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SNS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899592" y="2924944"/>
            <a:ext cx="360040" cy="3600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直線矢印コネクタ 51"/>
          <p:cNvCxnSpPr>
            <a:stCxn id="51" idx="6"/>
            <a:endCxn id="11" idx="2"/>
          </p:cNvCxnSpPr>
          <p:nvPr/>
        </p:nvCxnSpPr>
        <p:spPr>
          <a:xfrm flipV="1">
            <a:off x="1259632" y="2456892"/>
            <a:ext cx="3168352" cy="648072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 rot="20899383">
            <a:off x="1215447" y="262111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cxnSp>
        <p:nvCxnSpPr>
          <p:cNvPr id="58" name="直線矢印コネクタ 57"/>
          <p:cNvCxnSpPr>
            <a:stCxn id="51" idx="5"/>
            <a:endCxn id="39" idx="1"/>
          </p:cNvCxnSpPr>
          <p:nvPr/>
        </p:nvCxnSpPr>
        <p:spPr>
          <a:xfrm rot="16200000" flipH="1">
            <a:off x="1870946" y="2568216"/>
            <a:ext cx="1945724" cy="3273806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 rot="1784760">
            <a:off x="1494265" y="334628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  <a:endCxn id="54" idx="0"/>
          </p:cNvCxnSpPr>
          <p:nvPr/>
        </p:nvCxnSpPr>
        <p:spPr>
          <a:xfrm rot="5400000">
            <a:off x="449543" y="2350159"/>
            <a:ext cx="1780919" cy="224897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In fact, the graph contained “group” data, too! 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059832" y="615011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5496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直線矢印コネクタ 54"/>
          <p:cNvCxnSpPr>
            <a:stCxn id="54" idx="4"/>
            <a:endCxn id="56" idx="0"/>
          </p:cNvCxnSpPr>
          <p:nvPr/>
        </p:nvCxnSpPr>
        <p:spPr>
          <a:xfrm rot="5400000">
            <a:off x="-108520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35496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9512" y="465313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8" name="直線矢印コネクタ 57"/>
          <p:cNvCxnSpPr>
            <a:stCxn id="56" idx="4"/>
            <a:endCxn id="59" idx="2"/>
          </p:cNvCxnSpPr>
          <p:nvPr/>
        </p:nvCxnSpPr>
        <p:spPr>
          <a:xfrm rot="16200000" flipH="1">
            <a:off x="143508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827584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5536" y="544522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“Fan Club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 of XXX”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 rot="19336986">
            <a:off x="289042" y="3508369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2" name="円/楕円 81"/>
          <p:cNvSpPr/>
          <p:nvPr/>
        </p:nvSpPr>
        <p:spPr>
          <a:xfrm>
            <a:off x="1691680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直線矢印コネクタ 82"/>
          <p:cNvCxnSpPr>
            <a:stCxn id="82" idx="4"/>
            <a:endCxn id="84" idx="0"/>
          </p:cNvCxnSpPr>
          <p:nvPr/>
        </p:nvCxnSpPr>
        <p:spPr>
          <a:xfrm rot="5400000">
            <a:off x="1547664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/楕円 83"/>
          <p:cNvSpPr/>
          <p:nvPr/>
        </p:nvSpPr>
        <p:spPr>
          <a:xfrm>
            <a:off x="1691680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907704" y="46850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>
            <a:stCxn id="84" idx="4"/>
            <a:endCxn id="87" idx="2"/>
          </p:cNvCxnSpPr>
          <p:nvPr/>
        </p:nvCxnSpPr>
        <p:spPr>
          <a:xfrm rot="16200000" flipH="1">
            <a:off x="1799692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86"/>
          <p:cNvSpPr/>
          <p:nvPr/>
        </p:nvSpPr>
        <p:spPr>
          <a:xfrm>
            <a:off x="2483768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123728" y="544522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“Java Programmer”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9" name="直線矢印コネクタ 88"/>
          <p:cNvCxnSpPr>
            <a:stCxn id="5" idx="4"/>
            <a:endCxn id="82" idx="0"/>
          </p:cNvCxnSpPr>
          <p:nvPr/>
        </p:nvCxnSpPr>
        <p:spPr>
          <a:xfrm rot="5400000">
            <a:off x="1367644" y="3140968"/>
            <a:ext cx="1728192" cy="72008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 rot="17873147">
            <a:off x="1565759" y="3343043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93" name="直線矢印コネクタ 92"/>
          <p:cNvCxnSpPr>
            <a:stCxn id="82" idx="6"/>
            <a:endCxn id="30" idx="2"/>
          </p:cNvCxnSpPr>
          <p:nvPr/>
        </p:nvCxnSpPr>
        <p:spPr>
          <a:xfrm flipV="1">
            <a:off x="2051720" y="3865114"/>
            <a:ext cx="2376264" cy="68001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 rot="20545794">
            <a:off x="2011550" y="400558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3" name="直線矢印コネクタ 102"/>
          <p:cNvCxnSpPr>
            <a:stCxn id="82" idx="6"/>
            <a:endCxn id="39" idx="3"/>
          </p:cNvCxnSpPr>
          <p:nvPr/>
        </p:nvCxnSpPr>
        <p:spPr>
          <a:xfrm>
            <a:off x="2051720" y="4545124"/>
            <a:ext cx="2428991" cy="8874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 rot="1278444">
            <a:off x="2596928" y="457383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  <a:endCxn id="54" idx="0"/>
          </p:cNvCxnSpPr>
          <p:nvPr/>
        </p:nvCxnSpPr>
        <p:spPr>
          <a:xfrm rot="5400000">
            <a:off x="449543" y="2350159"/>
            <a:ext cx="1780919" cy="224897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What happens if there’s {group: {</a:t>
            </a:r>
            <a:r>
              <a:rPr lang="en-US" b="1" dirty="0" smtClean="0">
                <a:solidFill>
                  <a:srgbClr val="FF0000"/>
                </a:solidFill>
              </a:rPr>
              <a:t>name: John</a:t>
            </a:r>
            <a:r>
              <a:rPr lang="en-US" dirty="0" smtClean="0"/>
              <a:t>, …}}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059832" y="615011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5496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直線矢印コネクタ 54"/>
          <p:cNvCxnSpPr>
            <a:stCxn id="54" idx="4"/>
            <a:endCxn id="56" idx="0"/>
          </p:cNvCxnSpPr>
          <p:nvPr/>
        </p:nvCxnSpPr>
        <p:spPr>
          <a:xfrm rot="5400000">
            <a:off x="-108520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35496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9512" y="465313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8" name="直線矢印コネクタ 57"/>
          <p:cNvCxnSpPr>
            <a:stCxn id="56" idx="4"/>
            <a:endCxn id="59" idx="2"/>
          </p:cNvCxnSpPr>
          <p:nvPr/>
        </p:nvCxnSpPr>
        <p:spPr>
          <a:xfrm rot="16200000" flipH="1">
            <a:off x="143508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827584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5536" y="544522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“Fan Club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 of XXX”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 rot="19336986">
            <a:off x="289042" y="3508369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2" name="円/楕円 81"/>
          <p:cNvSpPr/>
          <p:nvPr/>
        </p:nvSpPr>
        <p:spPr>
          <a:xfrm>
            <a:off x="1691680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直線矢印コネクタ 82"/>
          <p:cNvCxnSpPr>
            <a:stCxn id="82" idx="4"/>
            <a:endCxn id="84" idx="0"/>
          </p:cNvCxnSpPr>
          <p:nvPr/>
        </p:nvCxnSpPr>
        <p:spPr>
          <a:xfrm rot="5400000">
            <a:off x="1547664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/楕円 83"/>
          <p:cNvSpPr/>
          <p:nvPr/>
        </p:nvSpPr>
        <p:spPr>
          <a:xfrm>
            <a:off x="1691680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907704" y="46850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>
            <a:stCxn id="84" idx="4"/>
            <a:endCxn id="87" idx="2"/>
          </p:cNvCxnSpPr>
          <p:nvPr/>
        </p:nvCxnSpPr>
        <p:spPr>
          <a:xfrm rot="16200000" flipH="1">
            <a:off x="1799692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86"/>
          <p:cNvSpPr/>
          <p:nvPr/>
        </p:nvSpPr>
        <p:spPr>
          <a:xfrm>
            <a:off x="2483768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123728" y="544522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“Java Programmer”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9" name="直線矢印コネクタ 88"/>
          <p:cNvCxnSpPr>
            <a:stCxn id="5" idx="4"/>
            <a:endCxn id="82" idx="0"/>
          </p:cNvCxnSpPr>
          <p:nvPr/>
        </p:nvCxnSpPr>
        <p:spPr>
          <a:xfrm rot="5400000">
            <a:off x="1367644" y="3140968"/>
            <a:ext cx="1728192" cy="72008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 rot="17873147">
            <a:off x="1565759" y="3343043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93" name="直線矢印コネクタ 92"/>
          <p:cNvCxnSpPr>
            <a:stCxn id="82" idx="6"/>
            <a:endCxn id="30" idx="2"/>
          </p:cNvCxnSpPr>
          <p:nvPr/>
        </p:nvCxnSpPr>
        <p:spPr>
          <a:xfrm flipV="1">
            <a:off x="2051720" y="3865114"/>
            <a:ext cx="2376264" cy="68001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 rot="20545794">
            <a:off x="2011550" y="400558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3" name="直線矢印コネクタ 102"/>
          <p:cNvCxnSpPr>
            <a:stCxn id="82" idx="6"/>
            <a:endCxn id="39" idx="3"/>
          </p:cNvCxnSpPr>
          <p:nvPr/>
        </p:nvCxnSpPr>
        <p:spPr>
          <a:xfrm>
            <a:off x="2051720" y="4545124"/>
            <a:ext cx="2428991" cy="8874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 rot="1278444">
            <a:off x="2596928" y="457383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0" y="2060848"/>
            <a:ext cx="9144000" cy="479715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角丸四角形 73"/>
          <p:cNvSpPr/>
          <p:nvPr/>
        </p:nvSpPr>
        <p:spPr>
          <a:xfrm>
            <a:off x="4788024" y="3789040"/>
            <a:ext cx="374441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3200" dirty="0" smtClean="0"/>
              <a:t>select {result: $x}</a:t>
            </a:r>
            <a:br>
              <a:rPr lang="en-US" sz="3200" dirty="0" smtClean="0"/>
            </a:br>
            <a:r>
              <a:rPr lang="en-US" sz="3200" dirty="0" smtClean="0"/>
              <a:t>where</a:t>
            </a:r>
            <a:br>
              <a:rPr lang="en-US" sz="3200" dirty="0" smtClean="0"/>
            </a:br>
            <a:r>
              <a:rPr lang="en-US" sz="3200" dirty="0" smtClean="0"/>
              <a:t>  { </a:t>
            </a:r>
            <a:r>
              <a:rPr lang="en-US" sz="3200" b="1" dirty="0" smtClean="0">
                <a:solidFill>
                  <a:srgbClr val="FF0000"/>
                </a:solidFill>
              </a:rPr>
              <a:t>_*</a:t>
            </a:r>
            <a:r>
              <a:rPr lang="en-US" sz="3200" dirty="0" smtClean="0"/>
              <a:t>: $x},</a:t>
            </a:r>
            <a:br>
              <a:rPr lang="en-US" sz="3200" dirty="0" smtClean="0"/>
            </a:br>
            <a:r>
              <a:rPr lang="en-US" sz="3200" dirty="0" smtClean="0"/>
              <a:t>  {name:  John} in $x</a:t>
            </a:r>
            <a:endParaRPr kumimoji="1" lang="ja-JP" altLang="en-US" sz="3200" dirty="0">
              <a:latin typeface="Consolas" pitchFamily="49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923928" y="299695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BUGGY!</a:t>
            </a:r>
            <a:endParaRPr lang="en-US" sz="48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Programmers specify their intention</a:t>
            </a:r>
            <a:br>
              <a:rPr lang="en-US" dirty="0" smtClean="0"/>
            </a:br>
            <a:r>
              <a:rPr lang="en-US" dirty="0" smtClean="0"/>
              <a:t>about  the structure of input/output.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95536" y="3429000"/>
            <a:ext cx="6192688" cy="31683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// Input Schema supplied by the SNS provider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class INPUT	{ reference SNS: SNSDB; }</a:t>
            </a:r>
          </a:p>
          <a:p>
            <a:r>
              <a:rPr lang="en-US" sz="2400" dirty="0" smtClean="0"/>
              <a:t>class SNSDB	{ reference member*: MEM;</a:t>
            </a:r>
            <a:br>
              <a:rPr lang="en-US" sz="2400" dirty="0" smtClean="0"/>
            </a:br>
            <a:r>
              <a:rPr lang="en-US" sz="2400" dirty="0" smtClean="0"/>
              <a:t>		  reference group*: GRP; }</a:t>
            </a:r>
          </a:p>
          <a:p>
            <a:r>
              <a:rPr lang="en-US" sz="2400" dirty="0" smtClean="0"/>
              <a:t>class MEM	{ reference friend*: MEM;</a:t>
            </a:r>
          </a:p>
          <a:p>
            <a:r>
              <a:rPr lang="en-US" sz="2400" dirty="0" smtClean="0"/>
              <a:t>		  reference name: STRING; }</a:t>
            </a:r>
          </a:p>
          <a:p>
            <a:r>
              <a:rPr lang="en-US" sz="2400" dirty="0" smtClean="0"/>
              <a:t>class GRP	{ reference name: STRING;</a:t>
            </a:r>
          </a:p>
          <a:p>
            <a:r>
              <a:rPr lang="en-US" sz="2400" dirty="0" smtClean="0"/>
              <a:t>		  reference member*: MEM;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55776" y="2700536"/>
            <a:ext cx="6336704" cy="5844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1657</TotalTime>
  <Words>1585</Words>
  <Application>Microsoft Office PowerPoint</Application>
  <PresentationFormat>画面に合わせる (4:3)</PresentationFormat>
  <Paragraphs>465</Paragraphs>
  <Slides>31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simple</vt:lpstr>
      <vt:lpstr>Graph Query Verification   using Monadic 2nd-Order Logic</vt:lpstr>
      <vt:lpstr>Goal of This Research</vt:lpstr>
      <vt:lpstr>Today’s Talk</vt:lpstr>
      <vt:lpstr>Example : SNS-Members</vt:lpstr>
      <vt:lpstr>Example</vt:lpstr>
      <vt:lpstr>Example</vt:lpstr>
      <vt:lpstr>Example</vt:lpstr>
      <vt:lpstr>Example</vt:lpstr>
      <vt:lpstr>What We Provide</vt:lpstr>
      <vt:lpstr>What We Provide</vt:lpstr>
      <vt:lpstr>What We Provide</vt:lpstr>
      <vt:lpstr>How?</vt:lpstr>
      <vt:lpstr>The Challenge</vt:lpstr>
      <vt:lpstr>Rest of the Talk</vt:lpstr>
      <vt:lpstr>Monadic 2nd-Order Logic</vt:lpstr>
      <vt:lpstr>Graph Schema Language</vt:lpstr>
      <vt:lpstr>Schema to MSO</vt:lpstr>
      <vt:lpstr>Transformation Language</vt:lpstr>
      <vt:lpstr>“Bulk” Semantics of UnCAL</vt:lpstr>
      <vt:lpstr>More Precise, MSO-Representable  “Finite-Copy” Semantics</vt:lpstr>
      <vt:lpstr>“Finite-Copy” Semantics</vt:lpstr>
      <vt:lpstr>Transformation to MSO</vt:lpstr>
      <vt:lpstr>“Backward” Inference [Courcelle 1994] </vt:lpstr>
      <vt:lpstr>Note: Harder Case</vt:lpstr>
      <vt:lpstr>(why we need the power of MSO?)</vt:lpstr>
      <vt:lpstr>MSO Validation</vt:lpstr>
      <vt:lpstr>Two Nice Props of UnCAL</vt:lpstr>
      <vt:lpstr>MSO Validation</vt:lpstr>
      <vt:lpstr> Discussion: Choice of Logic</vt:lpstr>
      <vt:lpstr>Discussion: Approach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kinaba</dc:creator>
  <cp:lastModifiedBy>kinaba</cp:lastModifiedBy>
  <cp:revision>404</cp:revision>
  <dcterms:created xsi:type="dcterms:W3CDTF">2010-10-04T05:53:17Z</dcterms:created>
  <dcterms:modified xsi:type="dcterms:W3CDTF">2011-09-24T08:17:59Z</dcterms:modified>
</cp:coreProperties>
</file>