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64" r:id="rId4"/>
    <p:sldId id="280" r:id="rId5"/>
    <p:sldId id="279" r:id="rId6"/>
    <p:sldId id="281" r:id="rId7"/>
    <p:sldId id="283" r:id="rId8"/>
    <p:sldId id="293" r:id="rId9"/>
    <p:sldId id="285" r:id="rId10"/>
    <p:sldId id="286" r:id="rId11"/>
    <p:sldId id="287" r:id="rId12"/>
    <p:sldId id="288" r:id="rId13"/>
    <p:sldId id="289" r:id="rId14"/>
    <p:sldId id="263" r:id="rId15"/>
    <p:sldId id="262" r:id="rId16"/>
    <p:sldId id="277" r:id="rId17"/>
    <p:sldId id="296" r:id="rId18"/>
    <p:sldId id="278" r:id="rId19"/>
    <p:sldId id="297" r:id="rId20"/>
    <p:sldId id="299" r:id="rId21"/>
    <p:sldId id="300" r:id="rId22"/>
    <p:sldId id="301" r:id="rId23"/>
    <p:sldId id="302" r:id="rId24"/>
    <p:sldId id="303" r:id="rId25"/>
    <p:sldId id="307" r:id="rId26"/>
    <p:sldId id="266" r:id="rId27"/>
    <p:sldId id="272" r:id="rId28"/>
    <p:sldId id="271" r:id="rId29"/>
    <p:sldId id="270" r:id="rId30"/>
    <p:sldId id="310" r:id="rId31"/>
    <p:sldId id="311" r:id="rId32"/>
    <p:sldId id="312" r:id="rId33"/>
    <p:sldId id="315" r:id="rId34"/>
    <p:sldId id="314" r:id="rId35"/>
    <p:sldId id="273" r:id="rId36"/>
    <p:sldId id="290" r:id="rId37"/>
    <p:sldId id="291" r:id="rId38"/>
    <p:sldId id="304" r:id="rId39"/>
    <p:sldId id="294" r:id="rId40"/>
    <p:sldId id="306" r:id="rId41"/>
    <p:sldId id="305" r:id="rId42"/>
    <p:sldId id="268" r:id="rId43"/>
    <p:sldId id="295" r:id="rId44"/>
    <p:sldId id="318" r:id="rId45"/>
    <p:sldId id="316" r:id="rId46"/>
    <p:sldId id="319" r:id="rId47"/>
    <p:sldId id="320" r:id="rId48"/>
    <p:sldId id="267" r:id="rId49"/>
    <p:sldId id="274" r:id="rId5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61B50-F9F1-476A-B6B0-21244678402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A8A69-A0F1-4265-A15C-BA88416B4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7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8A69-A0F1-4265-A15C-BA88416B48F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60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8A69-A0F1-4265-A15C-BA88416B48F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79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07720-5019-47FD-9E97-F20FE2B70B97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38FB1-54E1-4ECB-87B5-BD0DBC3B0EA4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86769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A06ED-26F0-4F1A-8FE1-32C56E611BB6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ADEA4-B834-45E2-A0B0-CB03D7D2D611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45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70F3-BB07-446D-8E3B-EE056DA7FC44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361A4-C10D-48B3-BD98-15D73BC9E48D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69420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5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1A934-0790-4BDB-B60D-5CD96AAF6EFF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A2A8B-0767-4C3F-9E23-2A1121D87971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96966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 l="-15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53D1D-6AD2-4AEC-B2C8-58412F89F7C2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B4D0A-9AB5-42CF-8C51-3939ABDA7E43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3891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A4B9BA-E3F7-4FD1-BFFF-7FAAE03B4A46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96C33-49E1-45D6-86F0-7C72F47BCB57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75662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5E781-82F6-4AFF-AAFB-CEB9C2F4D235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6068-3A39-43DD-A62F-892E1F00BC65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86585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6D1BD-F822-43E8-A772-841078974858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740C-3623-4E05-80FA-C63BAA36EBE5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359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E0C51-2512-4E0C-97D9-ABF02289CCFB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50A19-B720-4EBF-96C6-62127743138A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8628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B6266-C8F2-4697-93CB-30A07A8A4C96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E0930-2C79-4573-9943-FC6F2A2360AF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50741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025-8702-4AB6-9F01-5838EBE3E923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D73C7-C505-47F9-9FF7-0F8AEEB47C55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53489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0DFDFB-2AF9-4278-BFA3-2FF8A99FD6B6}" type="datetimeFigureOut">
              <a:rPr lang="fr-FR" altLang="ja-JP"/>
              <a:pPr/>
              <a:t>25/08/2012</a:t>
            </a:fld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ja-JP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E2A0E08-5D32-46E1-90F1-1E89C750C7E6}" type="slidenum">
              <a:rPr lang="fr-FR" altLang="ja-JP"/>
              <a:pPr/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7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onos.net/wlog/105.html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ayback.archive.org/web/*/www.brics.dk/~barnie/RealLib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ayback.archive.org/web/*/www.brics.dk/~barnie/RealLib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onos.net/pub/files/sred_full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/>
          <a:p>
            <a:r>
              <a:rPr lang="fr-FR" altLang="ja-JP" sz="6600" b="1" dirty="0" smtClean="0">
                <a:solidFill>
                  <a:srgbClr val="FFCCFF"/>
                </a:solidFill>
              </a:rPr>
              <a:t>Cute</a:t>
            </a:r>
            <a:r>
              <a:rPr lang="fr-FR" altLang="ja-JP" sz="6600" b="1" dirty="0" smtClean="0">
                <a:solidFill>
                  <a:schemeClr val="bg1"/>
                </a:solidFill>
              </a:rPr>
              <a:t> Algorithms!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907704" y="3287266"/>
            <a:ext cx="6080720" cy="1221854"/>
          </a:xfrm>
        </p:spPr>
        <p:txBody>
          <a:bodyPr/>
          <a:lstStyle/>
          <a:p>
            <a:pPr algn="r"/>
            <a:r>
              <a:rPr lang="ja-JP" altLang="en-US" sz="3600" dirty="0" smtClean="0">
                <a:solidFill>
                  <a:schemeClr val="bg1"/>
                </a:solidFill>
              </a:rPr>
              <a:t>稲葉 一浩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algn="r"/>
            <a:r>
              <a:rPr lang="en-US" altLang="ja-JP" sz="3600" dirty="0" smtClean="0">
                <a:solidFill>
                  <a:schemeClr val="bg1"/>
                </a:solidFill>
              </a:rPr>
              <a:t>at #spro12</a:t>
            </a:r>
            <a:endParaRPr lang="fr-FR" altLang="ja-JP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理論限界は？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2924945"/>
            <a:ext cx="7355160" cy="2304256"/>
          </a:xfrm>
        </p:spPr>
        <p:txBody>
          <a:bodyPr/>
          <a:lstStyle/>
          <a:p>
            <a:r>
              <a:rPr kumimoji="1" lang="ja-JP" altLang="en-US" dirty="0" smtClean="0"/>
              <a:t>どんなに遅くても「平均」は </a:t>
            </a:r>
            <a:r>
              <a:rPr kumimoji="1" lang="en-US" altLang="ja-JP" dirty="0" smtClean="0"/>
              <a:t>O(n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n(n-1)/2 </a:t>
            </a:r>
            <a:r>
              <a:rPr lang="ja-JP" altLang="en-US" dirty="0" smtClean="0"/>
              <a:t>通りしか比較するものがない</a:t>
            </a:r>
            <a:endParaRPr kumimoji="1" lang="en-US" altLang="ja-JP" dirty="0" smtClean="0"/>
          </a:p>
          <a:p>
            <a:r>
              <a:rPr lang="ja-JP" altLang="en-US" dirty="0"/>
              <a:t>どんな</a:t>
            </a:r>
            <a:r>
              <a:rPr lang="ja-JP" altLang="en-US" dirty="0" smtClean="0"/>
              <a:t>に遅くても「最悪」は </a:t>
            </a:r>
            <a:r>
              <a:rPr lang="en-US" altLang="ja-JP" dirty="0" smtClean="0"/>
              <a:t>O(n log n)</a:t>
            </a:r>
          </a:p>
          <a:p>
            <a:pPr lvl="1"/>
            <a:r>
              <a:rPr kumimoji="1" lang="ja-JP" altLang="en-US" dirty="0" smtClean="0"/>
              <a:t>「最速」の</a:t>
            </a:r>
            <a:r>
              <a:rPr kumimoji="1" lang="en-US" altLang="ja-JP" dirty="0" smtClean="0"/>
              <a:t>O(n log n)</a:t>
            </a:r>
            <a:r>
              <a:rPr kumimoji="1" lang="ja-JP" altLang="en-US" dirty="0" smtClean="0"/>
              <a:t>とほぼ完全に同じ証明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50147"/>
              </p:ext>
            </p:extLst>
          </p:nvPr>
        </p:nvGraphicFramePr>
        <p:xfrm>
          <a:off x="1691680" y="1545600"/>
          <a:ext cx="6696740" cy="116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6090"/>
                <a:gridCol w="1176130"/>
                <a:gridCol w="1176130"/>
                <a:gridCol w="1176130"/>
                <a:gridCol w="1176130"/>
                <a:gridCol w="11761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Bubble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Insert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Quick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Merge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理論限界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最悪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n log n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n log n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n log n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???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kumimoji="1" lang="en-US" altLang="ja-JP" sz="2000" b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n log 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n</a:t>
                      </a:r>
                      <a:r>
                        <a:rPr kumimoji="1" lang="en-US" altLang="ja-JP" sz="2000" baseline="0" dirty="0" smtClean="0"/>
                        <a:t> log 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kumimoji="1" lang="en-US" altLang="ja-JP" sz="2000" b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 dirty="0" smtClean="0"/>
              <a:t>最遅ソート：理論限界を達成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Quick Sort </a:t>
            </a:r>
            <a:r>
              <a:rPr lang="en-US" altLang="ja-JP" dirty="0"/>
              <a:t>+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Insertion Sort</a:t>
            </a:r>
            <a:r>
              <a:rPr kumimoji="1" lang="ja-JP" altLang="en-US" dirty="0" smtClean="0"/>
              <a:t>！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2123728" y="2276872"/>
            <a:ext cx="6336705" cy="30963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function </a:t>
            </a:r>
            <a:r>
              <a:rPr kumimoji="1" lang="en-US" altLang="ja-JP" sz="3200" dirty="0" err="1" smtClean="0">
                <a:latin typeface="Consolas" pitchFamily="49" charset="0"/>
                <a:cs typeface="Consolas" pitchFamily="49" charset="0"/>
              </a:rPr>
              <a:t>slow_sort</a:t>
            </a:r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(A) {</a:t>
            </a:r>
          </a:p>
          <a:p>
            <a:r>
              <a:rPr kumimoji="1" lang="en-US" altLang="ja-JP" sz="32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最悪 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O(n log n)</a:t>
            </a:r>
          </a:p>
          <a:p>
            <a:r>
              <a:rPr kumimoji="1" lang="en-US" altLang="ja-JP" sz="32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dirty="0" err="1" smtClean="0">
                <a:latin typeface="Consolas" pitchFamily="49" charset="0"/>
                <a:cs typeface="Consolas" pitchFamily="49" charset="0"/>
              </a:rPr>
              <a:t>quick_sort</a:t>
            </a:r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(A[0 ... n/2])</a:t>
            </a:r>
          </a:p>
          <a:p>
            <a:r>
              <a:rPr kumimoji="1" lang="en-US" altLang="ja-JP" sz="32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平均 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O(n</a:t>
            </a:r>
            <a:r>
              <a:rPr kumimoji="1" lang="en-US" altLang="ja-JP" sz="3200" b="1" baseline="300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kumimoji="1" lang="en-US" altLang="ja-JP" sz="32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200" dirty="0" err="1" smtClean="0">
                <a:latin typeface="Consolas" pitchFamily="49" charset="0"/>
                <a:cs typeface="Consolas" pitchFamily="49" charset="0"/>
              </a:rPr>
              <a:t>insertion_sort</a:t>
            </a:r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(A[0...n])</a:t>
            </a:r>
          </a:p>
          <a:p>
            <a:r>
              <a:rPr kumimoji="1" lang="en-US" altLang="ja-JP" sz="32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32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inaba\AppData\Local\Microsoft\Windows\Temporary Internet Files\Content.IE5\WVANF0WI\MP900431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10" y="-387424"/>
            <a:ext cx="249944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ここが</a:t>
            </a:r>
            <a:r>
              <a:rPr kumimoji="1" lang="en-US" altLang="ja-JP" sz="7200" dirty="0" smtClean="0"/>
              <a:t>Cute!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u="sng" dirty="0" smtClean="0">
                <a:solidFill>
                  <a:srgbClr val="FF0000"/>
                </a:solidFill>
              </a:rPr>
              <a:t>「逆」の問題でも同じテクニックを応用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「最速」計算量の下限と「最遅」の上限が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同じように証明できる。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速度を求めて実用上よく使われる組み合わせ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Quick </a:t>
            </a:r>
            <a:r>
              <a:rPr lang="en-US" altLang="ja-JP" dirty="0"/>
              <a:t>Sort + Insertion </a:t>
            </a:r>
            <a:r>
              <a:rPr lang="en-US" altLang="ja-JP" dirty="0" smtClean="0"/>
              <a:t>Sort</a:t>
            </a:r>
            <a:br>
              <a:rPr lang="en-US" altLang="ja-JP" dirty="0" smtClean="0"/>
            </a:br>
            <a:r>
              <a:rPr lang="ja-JP" altLang="en-US" dirty="0" smtClean="0"/>
              <a:t>が「</a:t>
            </a:r>
            <a:r>
              <a:rPr kumimoji="1" lang="ja-JP" altLang="en-US" dirty="0" smtClean="0"/>
              <a:t>最遅ソート」にも使える。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954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最遅ソートの応用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 </a:t>
            </a:r>
            <a:r>
              <a:rPr lang="ja-JP" altLang="en-US" dirty="0" smtClean="0"/>
              <a:t>チームの総当たり戦を行います。</a:t>
            </a:r>
            <a:endParaRPr lang="en-US" altLang="ja-JP" dirty="0" smtClean="0"/>
          </a:p>
          <a:p>
            <a:r>
              <a:rPr kumimoji="1" lang="ja-JP" altLang="en-US" dirty="0" smtClean="0"/>
              <a:t>強弱にはだいたい順序がつくと仮定します。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19672" y="2852936"/>
            <a:ext cx="691276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</a:rPr>
              <a:t>「消化試合」（順位に影響しないことが確定している試合）をできるだけ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減らす試合順は</a:t>
            </a:r>
            <a:r>
              <a:rPr kumimoji="1" lang="ja-JP" altLang="en-US" sz="2800" dirty="0">
                <a:solidFill>
                  <a:srgbClr val="C00000"/>
                </a:solidFill>
              </a:rPr>
              <a:t>？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48874"/>
              </p:ext>
            </p:extLst>
          </p:nvPr>
        </p:nvGraphicFramePr>
        <p:xfrm>
          <a:off x="2051720" y="414908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Shell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Stooge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Shell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Stooge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1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inaba\AppData\Local\Microsoft\Windows\Temporary Internet Files\Content.IE5\VIGR1YYJ\MP9004031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5609480" cy="375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552923"/>
            <a:ext cx="7772400" cy="1362075"/>
          </a:xfrm>
        </p:spPr>
        <p:txBody>
          <a:bodyPr/>
          <a:lstStyle/>
          <a:p>
            <a:r>
              <a:rPr kumimoji="1" lang="en-US" altLang="ja-JP" sz="6600" dirty="0" smtClean="0"/>
              <a:t>Functional</a:t>
            </a:r>
            <a:br>
              <a:rPr kumimoji="1" lang="en-US" altLang="ja-JP" sz="6600" dirty="0" smtClean="0"/>
            </a:br>
            <a:r>
              <a:rPr kumimoji="1" lang="en-US" altLang="ja-JP" sz="6600" dirty="0" smtClean="0"/>
              <a:t>Queue</a:t>
            </a:r>
            <a:endParaRPr kumimoji="1" lang="ja-JP" altLang="en-US" sz="66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722313" y="1052736"/>
            <a:ext cx="7772400" cy="1500187"/>
          </a:xfrm>
        </p:spPr>
        <p:txBody>
          <a:bodyPr/>
          <a:lstStyle/>
          <a:p>
            <a:r>
              <a:rPr lang="ja-JP" altLang="en-US" sz="2800" dirty="0" smtClean="0"/>
              <a:t>非破壊型キュー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637203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lt"/>
              </a:rPr>
              <a:t>出典</a:t>
            </a:r>
            <a:r>
              <a:rPr kumimoji="1" lang="en-US" altLang="ja-JP" dirty="0" smtClean="0">
                <a:latin typeface="+mn-lt"/>
              </a:rPr>
              <a:t>: “Purely Functional Data Structures”, Chris </a:t>
            </a:r>
            <a:r>
              <a:rPr kumimoji="1" lang="en-US" altLang="ja-JP" dirty="0" err="1" smtClean="0">
                <a:latin typeface="+mn-lt"/>
              </a:rPr>
              <a:t>Okasaki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5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Queue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3212976"/>
            <a:ext cx="7355160" cy="1848850"/>
          </a:xfrm>
        </p:spPr>
        <p:txBody>
          <a:bodyPr/>
          <a:lstStyle/>
          <a:p>
            <a:r>
              <a:rPr kumimoji="1" lang="en-US" altLang="ja-JP" dirty="0" smtClean="0"/>
              <a:t>push(x)	: </a:t>
            </a:r>
            <a:r>
              <a:rPr kumimoji="1" lang="ja-JP" altLang="en-US" dirty="0" smtClean="0"/>
              <a:t>キューに値 </a:t>
            </a:r>
            <a:r>
              <a:rPr kumimoji="1" lang="en-US" altLang="ja-JP" dirty="0" smtClean="0"/>
              <a:t>x </a:t>
            </a:r>
            <a:r>
              <a:rPr kumimoji="1" lang="ja-JP" altLang="en-US" dirty="0" smtClean="0"/>
              <a:t>を入れる</a:t>
            </a:r>
            <a:endParaRPr kumimoji="1" lang="en-US" altLang="ja-JP" dirty="0" smtClean="0"/>
          </a:p>
          <a:p>
            <a:r>
              <a:rPr lang="en-US" altLang="ja-JP" dirty="0" smtClean="0"/>
              <a:t>pop()	: </a:t>
            </a:r>
            <a:r>
              <a:rPr lang="ja-JP" altLang="en-US" dirty="0" smtClean="0"/>
              <a:t>キューから</a:t>
            </a:r>
            <a:r>
              <a:rPr lang="ja-JP" altLang="en-US" dirty="0"/>
              <a:t>値</a:t>
            </a:r>
            <a:r>
              <a:rPr lang="ja-JP" altLang="en-US" dirty="0" smtClean="0"/>
              <a:t>を </a:t>
            </a:r>
            <a:r>
              <a:rPr lang="en-US" altLang="ja-JP" dirty="0" smtClean="0"/>
              <a:t>1 </a:t>
            </a:r>
            <a:r>
              <a:rPr lang="ja-JP" altLang="en-US" dirty="0" smtClean="0"/>
              <a:t>個取り出す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入れたの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と同じ順番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出てくる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雲 3"/>
          <p:cNvSpPr/>
          <p:nvPr/>
        </p:nvSpPr>
        <p:spPr>
          <a:xfrm>
            <a:off x="3419872" y="1868182"/>
            <a:ext cx="3564396" cy="1188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/>
              <a:t>Queue</a:t>
            </a:r>
            <a:endParaRPr kumimoji="1" lang="ja-JP" altLang="en-US" sz="4800" dirty="0"/>
          </a:p>
        </p:txBody>
      </p:sp>
      <p:sp>
        <p:nvSpPr>
          <p:cNvPr id="5" name="正方形/長方形 4"/>
          <p:cNvSpPr/>
          <p:nvPr/>
        </p:nvSpPr>
        <p:spPr>
          <a:xfrm>
            <a:off x="2699792" y="158015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sp>
        <p:nvSpPr>
          <p:cNvPr id="6" name="正方形/長方形 5"/>
          <p:cNvSpPr/>
          <p:nvPr/>
        </p:nvSpPr>
        <p:spPr>
          <a:xfrm>
            <a:off x="1907704" y="158015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7" name="正方形/長方形 6"/>
          <p:cNvSpPr/>
          <p:nvPr/>
        </p:nvSpPr>
        <p:spPr>
          <a:xfrm>
            <a:off x="1115616" y="158015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3</a:t>
            </a:r>
            <a:endParaRPr kumimoji="1" lang="ja-JP" altLang="en-US" sz="4400" dirty="0"/>
          </a:p>
        </p:txBody>
      </p:sp>
      <p:sp>
        <p:nvSpPr>
          <p:cNvPr id="8" name="正方形/長方形 7"/>
          <p:cNvSpPr/>
          <p:nvPr/>
        </p:nvSpPr>
        <p:spPr>
          <a:xfrm>
            <a:off x="8388424" y="1520787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sp>
        <p:nvSpPr>
          <p:cNvPr id="9" name="正方形/長方形 8"/>
          <p:cNvSpPr/>
          <p:nvPr/>
        </p:nvSpPr>
        <p:spPr>
          <a:xfrm>
            <a:off x="7596336" y="1520787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804248" y="1520787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3</a:t>
            </a:r>
            <a:endParaRPr kumimoji="1" lang="ja-JP" altLang="en-US" sz="4400" dirty="0"/>
          </a:p>
        </p:txBody>
      </p:sp>
      <p:sp>
        <p:nvSpPr>
          <p:cNvPr id="11" name="曲折矢印 10"/>
          <p:cNvSpPr/>
          <p:nvPr/>
        </p:nvSpPr>
        <p:spPr>
          <a:xfrm rot="5400000">
            <a:off x="3506059" y="1601976"/>
            <a:ext cx="751084" cy="804733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曲折矢印 15"/>
          <p:cNvSpPr/>
          <p:nvPr/>
        </p:nvSpPr>
        <p:spPr>
          <a:xfrm rot="10800000" flipH="1" flipV="1">
            <a:off x="5921102" y="1484784"/>
            <a:ext cx="776853" cy="828093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Linked List 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表現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よくある実装</a:t>
            </a:r>
            <a:endParaRPr kumimoji="1" lang="ja-JP" altLang="en-US" dirty="0"/>
          </a:p>
        </p:txBody>
      </p:sp>
      <p:sp>
        <p:nvSpPr>
          <p:cNvPr id="26" name="メモ 25"/>
          <p:cNvSpPr/>
          <p:nvPr/>
        </p:nvSpPr>
        <p:spPr>
          <a:xfrm>
            <a:off x="4860032" y="1556792"/>
            <a:ext cx="4159117" cy="508518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class Queue&lt;T&gt; {</a:t>
            </a:r>
          </a:p>
          <a:p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  class Node </a:t>
            </a:r>
            <a:r>
              <a:rPr kumimoji="1" lang="en-US" altLang="ja-JP" sz="3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kumimoji="1" lang="en-US" altLang="ja-JP" sz="3600" dirty="0">
                <a:latin typeface="Consolas" pitchFamily="49" charset="0"/>
                <a:cs typeface="Consolas" pitchFamily="49" charset="0"/>
              </a:rPr>
              <a:t>Node </a:t>
            </a:r>
            <a:r>
              <a:rPr kumimoji="1" lang="en-US" altLang="ja-JP" sz="3600" dirty="0" err="1">
                <a:latin typeface="Consolas" pitchFamily="49" charset="0"/>
                <a:cs typeface="Consolas" pitchFamily="49" charset="0"/>
              </a:rPr>
              <a:t>prev</a:t>
            </a:r>
            <a:r>
              <a:rPr kumimoji="1" lang="en-US" altLang="ja-JP" sz="3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kumimoji="1" lang="en-US" altLang="ja-JP" sz="3600" dirty="0">
                <a:latin typeface="Consolas" pitchFamily="49" charset="0"/>
                <a:cs typeface="Consolas" pitchFamily="49" charset="0"/>
              </a:rPr>
              <a:t>T    value;</a:t>
            </a:r>
          </a:p>
          <a:p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kumimoji="1" lang="en-US" altLang="ja-JP" sz="3600" dirty="0">
                <a:latin typeface="Consolas" pitchFamily="49" charset="0"/>
                <a:cs typeface="Consolas" pitchFamily="49" charset="0"/>
              </a:rPr>
              <a:t>Node next;</a:t>
            </a:r>
            <a:br>
              <a:rPr kumimoji="1" lang="en-US" altLang="ja-JP" sz="3600" dirty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  }</a:t>
            </a:r>
            <a:endParaRPr kumimoji="1" lang="en-US" altLang="ja-JP" sz="3600" dirty="0"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  Node head;</a:t>
            </a:r>
          </a:p>
          <a:p>
            <a:r>
              <a:rPr kumimoji="1" lang="en-US" altLang="ja-JP" sz="36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 Node tail;</a:t>
            </a:r>
          </a:p>
          <a:p>
            <a:r>
              <a:rPr kumimoji="1" lang="en-US" altLang="ja-JP" sz="3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068088" y="3140968"/>
            <a:ext cx="2440016" cy="913812"/>
            <a:chOff x="2996080" y="2947236"/>
            <a:chExt cx="2440016" cy="913812"/>
          </a:xfrm>
        </p:grpSpPr>
        <p:sp>
          <p:nvSpPr>
            <p:cNvPr id="33" name="角丸四角形 32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１</a:t>
              </a:r>
              <a:endParaRPr kumimoji="1" lang="ja-JP" altLang="en-US" sz="3600" b="1" dirty="0"/>
            </a:p>
          </p:txBody>
        </p:sp>
        <p:sp>
          <p:nvSpPr>
            <p:cNvPr id="28" name="フリーフォーム 27"/>
            <p:cNvSpPr/>
            <p:nvPr/>
          </p:nvSpPr>
          <p:spPr>
            <a:xfrm rot="10800000">
              <a:off x="2996080" y="3386613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475657" y="3190684"/>
            <a:ext cx="2368007" cy="913811"/>
            <a:chOff x="1403649" y="2996952"/>
            <a:chExt cx="2368007" cy="913811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1475656" y="2996952"/>
              <a:ext cx="2296000" cy="864096"/>
              <a:chOff x="1979712" y="2780928"/>
              <a:chExt cx="2296000" cy="864096"/>
            </a:xfrm>
          </p:grpSpPr>
          <p:sp>
            <p:nvSpPr>
              <p:cNvPr id="4" name="角丸四角形 3"/>
              <p:cNvSpPr/>
              <p:nvPr/>
            </p:nvSpPr>
            <p:spPr>
              <a:xfrm>
                <a:off x="1979712" y="2780928"/>
                <a:ext cx="1440160" cy="864096"/>
              </a:xfrm>
              <a:prstGeom prst="roundRect">
                <a:avLst/>
              </a:prstGeom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b="1" dirty="0" smtClean="0"/>
                  <a:t>２</a:t>
                </a:r>
                <a:endParaRPr kumimoji="1" lang="ja-JP" altLang="en-US" sz="3600" b="1" dirty="0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3203848" y="2780928"/>
                <a:ext cx="1071864" cy="432048"/>
              </a:xfrm>
              <a:custGeom>
                <a:avLst/>
                <a:gdLst>
                  <a:gd name="connsiteX0" fmla="*/ 0 w 1287888"/>
                  <a:gd name="connsiteY0" fmla="*/ 759895 h 759895"/>
                  <a:gd name="connsiteX1" fmla="*/ 540913 w 1287888"/>
                  <a:gd name="connsiteY1" fmla="*/ 42 h 759895"/>
                  <a:gd name="connsiteX2" fmla="*/ 1287888 w 1287888"/>
                  <a:gd name="connsiteY2" fmla="*/ 721259 h 759895"/>
                  <a:gd name="connsiteX3" fmla="*/ 1287888 w 1287888"/>
                  <a:gd name="connsiteY3" fmla="*/ 721259 h 75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7888" h="759895">
                    <a:moveTo>
                      <a:pt x="0" y="759895"/>
                    </a:moveTo>
                    <a:cubicBezTo>
                      <a:pt x="163132" y="383188"/>
                      <a:pt x="326265" y="6481"/>
                      <a:pt x="540913" y="42"/>
                    </a:cubicBezTo>
                    <a:cubicBezTo>
                      <a:pt x="755561" y="-6397"/>
                      <a:pt x="1287888" y="721259"/>
                      <a:pt x="1287888" y="721259"/>
                    </a:cubicBezTo>
                    <a:lnTo>
                      <a:pt x="1287888" y="721259"/>
                    </a:lnTo>
                  </a:path>
                </a:pathLst>
              </a:custGeom>
              <a:no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 rot="5400000">
              <a:off x="1208353" y="3192248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3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4400" dirty="0" err="1" smtClean="0"/>
              <a:t>Linked</a:t>
            </a:r>
            <a:r>
              <a:rPr lang="en-US" altLang="ja-JP" sz="4400" dirty="0" err="1" smtClean="0"/>
              <a:t>List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kumimoji="1" lang="en-US" altLang="ja-JP" sz="4400" dirty="0" smtClean="0"/>
              <a:t>Queue</a:t>
            </a:r>
            <a:endParaRPr kumimoji="1" lang="ja-JP" altLang="en-US" sz="4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7297773" y="4182519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ja-JP" altLang="en-US" sz="4000" b="1" dirty="0" smtClean="0"/>
              <a:t>１</a:t>
            </a:r>
            <a:endParaRPr kumimoji="1" lang="ja-JP" altLang="en-US" sz="4400" b="1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012160" y="449249"/>
            <a:ext cx="2440016" cy="913812"/>
            <a:chOff x="2996080" y="2947236"/>
            <a:chExt cx="2440016" cy="913812"/>
          </a:xfrm>
        </p:grpSpPr>
        <p:sp>
          <p:nvSpPr>
            <p:cNvPr id="28" name="角丸四角形 27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１</a:t>
              </a:r>
              <a:endParaRPr kumimoji="1" lang="ja-JP" altLang="en-US" sz="3600" b="1" dirty="0"/>
            </a:p>
          </p:txBody>
        </p:sp>
        <p:sp>
          <p:nvSpPr>
            <p:cNvPr id="32" name="フリーフォーム 31"/>
            <p:cNvSpPr/>
            <p:nvPr/>
          </p:nvSpPr>
          <p:spPr>
            <a:xfrm rot="10800000">
              <a:off x="2996080" y="3386613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4419729" y="498965"/>
            <a:ext cx="2368007" cy="913811"/>
            <a:chOff x="1403649" y="2996952"/>
            <a:chExt cx="2368007" cy="913811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1475656" y="2996952"/>
              <a:ext cx="2296000" cy="864096"/>
              <a:chOff x="1979712" y="2780928"/>
              <a:chExt cx="2296000" cy="864096"/>
            </a:xfrm>
          </p:grpSpPr>
          <p:sp>
            <p:nvSpPr>
              <p:cNvPr id="37" name="角丸四角形 36"/>
              <p:cNvSpPr/>
              <p:nvPr/>
            </p:nvSpPr>
            <p:spPr>
              <a:xfrm>
                <a:off x="1979712" y="2780928"/>
                <a:ext cx="1440160" cy="864096"/>
              </a:xfrm>
              <a:prstGeom prst="roundRect">
                <a:avLst/>
              </a:prstGeom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b="1" dirty="0" smtClean="0"/>
                  <a:t>２</a:t>
                </a:r>
                <a:endParaRPr kumimoji="1" lang="ja-JP" altLang="en-US" sz="3600" b="1" dirty="0"/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>
                <a:off x="3203848" y="2780928"/>
                <a:ext cx="1071864" cy="432048"/>
              </a:xfrm>
              <a:custGeom>
                <a:avLst/>
                <a:gdLst>
                  <a:gd name="connsiteX0" fmla="*/ 0 w 1287888"/>
                  <a:gd name="connsiteY0" fmla="*/ 759895 h 759895"/>
                  <a:gd name="connsiteX1" fmla="*/ 540913 w 1287888"/>
                  <a:gd name="connsiteY1" fmla="*/ 42 h 759895"/>
                  <a:gd name="connsiteX2" fmla="*/ 1287888 w 1287888"/>
                  <a:gd name="connsiteY2" fmla="*/ 721259 h 759895"/>
                  <a:gd name="connsiteX3" fmla="*/ 1287888 w 1287888"/>
                  <a:gd name="connsiteY3" fmla="*/ 721259 h 75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7888" h="759895">
                    <a:moveTo>
                      <a:pt x="0" y="759895"/>
                    </a:moveTo>
                    <a:cubicBezTo>
                      <a:pt x="163132" y="383188"/>
                      <a:pt x="326265" y="6481"/>
                      <a:pt x="540913" y="42"/>
                    </a:cubicBezTo>
                    <a:cubicBezTo>
                      <a:pt x="755561" y="-6397"/>
                      <a:pt x="1287888" y="721259"/>
                      <a:pt x="1287888" y="721259"/>
                    </a:cubicBezTo>
                    <a:lnTo>
                      <a:pt x="1287888" y="721259"/>
                    </a:lnTo>
                  </a:path>
                </a:pathLst>
              </a:custGeom>
              <a:no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 rot="5400000">
              <a:off x="1208353" y="3192248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6020415" y="2366042"/>
            <a:ext cx="2440016" cy="913812"/>
            <a:chOff x="2996080" y="2947236"/>
            <a:chExt cx="2440016" cy="913812"/>
          </a:xfrm>
        </p:grpSpPr>
        <p:sp>
          <p:nvSpPr>
            <p:cNvPr id="51" name="角丸四角形 50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１</a:t>
              </a:r>
              <a:endParaRPr kumimoji="1" lang="ja-JP" altLang="en-US" sz="3600" b="1" dirty="0"/>
            </a:p>
          </p:txBody>
        </p:sp>
        <p:sp>
          <p:nvSpPr>
            <p:cNvPr id="52" name="フリーフォーム 51"/>
            <p:cNvSpPr/>
            <p:nvPr/>
          </p:nvSpPr>
          <p:spPr>
            <a:xfrm rot="10800000">
              <a:off x="2996080" y="3386613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4499991" y="2415758"/>
            <a:ext cx="2296000" cy="864096"/>
            <a:chOff x="1979712" y="2780928"/>
            <a:chExt cx="2296000" cy="864096"/>
          </a:xfrm>
        </p:grpSpPr>
        <p:sp>
          <p:nvSpPr>
            <p:cNvPr id="57" name="角丸四角形 56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2051720" y="2465473"/>
            <a:ext cx="2368007" cy="913811"/>
            <a:chOff x="1403649" y="2996952"/>
            <a:chExt cx="2368007" cy="913811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1475656" y="2996952"/>
              <a:ext cx="2296000" cy="864096"/>
              <a:chOff x="1979712" y="2780928"/>
              <a:chExt cx="2296000" cy="864096"/>
            </a:xfrm>
          </p:grpSpPr>
          <p:sp>
            <p:nvSpPr>
              <p:cNvPr id="62" name="角丸四角形 61"/>
              <p:cNvSpPr/>
              <p:nvPr/>
            </p:nvSpPr>
            <p:spPr>
              <a:xfrm>
                <a:off x="1979712" y="2780928"/>
                <a:ext cx="1440160" cy="864096"/>
              </a:xfrm>
              <a:prstGeom prst="roundRect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b="1" dirty="0" smtClean="0">
                    <a:solidFill>
                      <a:srgbClr val="FFC000"/>
                    </a:solidFill>
                  </a:rPr>
                  <a:t>３</a:t>
                </a:r>
                <a:endParaRPr kumimoji="1" lang="ja-JP" altLang="en-US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>
                <a:off x="3203848" y="2780928"/>
                <a:ext cx="1071864" cy="432048"/>
              </a:xfrm>
              <a:custGeom>
                <a:avLst/>
                <a:gdLst>
                  <a:gd name="connsiteX0" fmla="*/ 0 w 1287888"/>
                  <a:gd name="connsiteY0" fmla="*/ 759895 h 759895"/>
                  <a:gd name="connsiteX1" fmla="*/ 540913 w 1287888"/>
                  <a:gd name="connsiteY1" fmla="*/ 42 h 759895"/>
                  <a:gd name="connsiteX2" fmla="*/ 1287888 w 1287888"/>
                  <a:gd name="connsiteY2" fmla="*/ 721259 h 759895"/>
                  <a:gd name="connsiteX3" fmla="*/ 1287888 w 1287888"/>
                  <a:gd name="connsiteY3" fmla="*/ 721259 h 75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7888" h="759895">
                    <a:moveTo>
                      <a:pt x="0" y="759895"/>
                    </a:moveTo>
                    <a:cubicBezTo>
                      <a:pt x="163132" y="383188"/>
                      <a:pt x="326265" y="6481"/>
                      <a:pt x="540913" y="42"/>
                    </a:cubicBezTo>
                    <a:cubicBezTo>
                      <a:pt x="755561" y="-6397"/>
                      <a:pt x="1287888" y="721259"/>
                      <a:pt x="1287888" y="721259"/>
                    </a:cubicBezTo>
                    <a:lnTo>
                      <a:pt x="1287888" y="721259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1" name="テキスト ボックス 60"/>
            <p:cNvSpPr txBox="1"/>
            <p:nvPr/>
          </p:nvSpPr>
          <p:spPr>
            <a:xfrm rot="5400000">
              <a:off x="1208353" y="3192248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sp>
        <p:nvSpPr>
          <p:cNvPr id="64" name="フリーフォーム 63"/>
          <p:cNvSpPr/>
          <p:nvPr/>
        </p:nvSpPr>
        <p:spPr>
          <a:xfrm rot="10800000">
            <a:off x="3609474" y="2873990"/>
            <a:ext cx="1071864" cy="432048"/>
          </a:xfrm>
          <a:custGeom>
            <a:avLst/>
            <a:gdLst>
              <a:gd name="connsiteX0" fmla="*/ 0 w 1287888"/>
              <a:gd name="connsiteY0" fmla="*/ 759895 h 759895"/>
              <a:gd name="connsiteX1" fmla="*/ 540913 w 1287888"/>
              <a:gd name="connsiteY1" fmla="*/ 42 h 759895"/>
              <a:gd name="connsiteX2" fmla="*/ 1287888 w 1287888"/>
              <a:gd name="connsiteY2" fmla="*/ 721259 h 759895"/>
              <a:gd name="connsiteX3" fmla="*/ 1287888 w 1287888"/>
              <a:gd name="connsiteY3" fmla="*/ 721259 h 7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88" h="759895">
                <a:moveTo>
                  <a:pt x="0" y="759895"/>
                </a:moveTo>
                <a:cubicBezTo>
                  <a:pt x="163132" y="383188"/>
                  <a:pt x="326265" y="6481"/>
                  <a:pt x="540913" y="42"/>
                </a:cubicBezTo>
                <a:cubicBezTo>
                  <a:pt x="755561" y="-6397"/>
                  <a:pt x="1287888" y="721259"/>
                  <a:pt x="1287888" y="721259"/>
                </a:cubicBezTo>
                <a:lnTo>
                  <a:pt x="1287888" y="721259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9" name="グループ化 78"/>
          <p:cNvGrpSpPr/>
          <p:nvPr/>
        </p:nvGrpSpPr>
        <p:grpSpPr>
          <a:xfrm>
            <a:off x="3644151" y="4049649"/>
            <a:ext cx="2440016" cy="913812"/>
            <a:chOff x="2996080" y="2947236"/>
            <a:chExt cx="2440016" cy="913812"/>
          </a:xfrm>
        </p:grpSpPr>
        <p:sp>
          <p:nvSpPr>
            <p:cNvPr id="80" name="角丸四角形 79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81" name="フリーフォーム 80"/>
            <p:cNvSpPr/>
            <p:nvPr/>
          </p:nvSpPr>
          <p:spPr>
            <a:xfrm rot="10800000">
              <a:off x="2996080" y="3386613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2051720" y="4099365"/>
            <a:ext cx="2368007" cy="913811"/>
            <a:chOff x="1403649" y="2996952"/>
            <a:chExt cx="2368007" cy="913811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1475656" y="2996952"/>
              <a:ext cx="2296000" cy="864096"/>
              <a:chOff x="1979712" y="2780928"/>
              <a:chExt cx="2296000" cy="864096"/>
            </a:xfrm>
          </p:grpSpPr>
          <p:sp>
            <p:nvSpPr>
              <p:cNvPr id="86" name="角丸四角形 85"/>
              <p:cNvSpPr/>
              <p:nvPr/>
            </p:nvSpPr>
            <p:spPr>
              <a:xfrm>
                <a:off x="1979712" y="2780928"/>
                <a:ext cx="1440160" cy="864096"/>
              </a:xfrm>
              <a:prstGeom prst="roundRect">
                <a:avLst/>
              </a:prstGeom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b="1" dirty="0" smtClean="0"/>
                  <a:t>３</a:t>
                </a:r>
                <a:endParaRPr kumimoji="1" lang="ja-JP" altLang="en-US" sz="3600" b="1" dirty="0"/>
              </a:p>
            </p:txBody>
          </p:sp>
          <p:sp>
            <p:nvSpPr>
              <p:cNvPr id="87" name="フリーフォーム 86"/>
              <p:cNvSpPr/>
              <p:nvPr/>
            </p:nvSpPr>
            <p:spPr>
              <a:xfrm>
                <a:off x="3203848" y="2780928"/>
                <a:ext cx="1071864" cy="432048"/>
              </a:xfrm>
              <a:custGeom>
                <a:avLst/>
                <a:gdLst>
                  <a:gd name="connsiteX0" fmla="*/ 0 w 1287888"/>
                  <a:gd name="connsiteY0" fmla="*/ 759895 h 759895"/>
                  <a:gd name="connsiteX1" fmla="*/ 540913 w 1287888"/>
                  <a:gd name="connsiteY1" fmla="*/ 42 h 759895"/>
                  <a:gd name="connsiteX2" fmla="*/ 1287888 w 1287888"/>
                  <a:gd name="connsiteY2" fmla="*/ 721259 h 759895"/>
                  <a:gd name="connsiteX3" fmla="*/ 1287888 w 1287888"/>
                  <a:gd name="connsiteY3" fmla="*/ 721259 h 75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7888" h="759895">
                    <a:moveTo>
                      <a:pt x="0" y="759895"/>
                    </a:moveTo>
                    <a:cubicBezTo>
                      <a:pt x="163132" y="383188"/>
                      <a:pt x="326265" y="6481"/>
                      <a:pt x="540913" y="42"/>
                    </a:cubicBezTo>
                    <a:cubicBezTo>
                      <a:pt x="755561" y="-6397"/>
                      <a:pt x="1287888" y="721259"/>
                      <a:pt x="1287888" y="721259"/>
                    </a:cubicBezTo>
                    <a:lnTo>
                      <a:pt x="1287888" y="721259"/>
                    </a:lnTo>
                  </a:path>
                </a:pathLst>
              </a:custGeom>
              <a:no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5" name="テキスト ボックス 84"/>
            <p:cNvSpPr txBox="1"/>
            <p:nvPr/>
          </p:nvSpPr>
          <p:spPr>
            <a:xfrm rot="5400000">
              <a:off x="1208353" y="3192248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90" name="テキスト ボックス 89"/>
          <p:cNvSpPr txBox="1"/>
          <p:nvPr/>
        </p:nvSpPr>
        <p:spPr>
          <a:xfrm>
            <a:off x="1259632" y="1673385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push 3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259632" y="3572886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pop</a:t>
            </a:r>
            <a:endParaRPr kumimoji="1" lang="ja-JP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61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 smtClean="0"/>
              <a:t>今日ご紹介する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6000" dirty="0" smtClean="0"/>
              <a:t>“Functional </a:t>
            </a:r>
            <a:r>
              <a:rPr kumimoji="1" lang="en-US" altLang="ja-JP" sz="6000" dirty="0" smtClean="0"/>
              <a:t>Queue”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出典</a:t>
            </a:r>
            <a:r>
              <a:rPr kumimoji="1" lang="en-US" altLang="ja-JP" dirty="0" smtClean="0"/>
              <a:t>: </a:t>
            </a:r>
            <a:r>
              <a:rPr kumimoji="1" lang="en-US" altLang="ja-JP" sz="2400" dirty="0" smtClean="0"/>
              <a:t>“Purely Functional Data Structures”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2800" b="1" dirty="0" smtClean="0">
                <a:solidFill>
                  <a:srgbClr val="C00000"/>
                </a:solidFill>
              </a:rPr>
              <a:t>「一度作ったデータは絶対に書き換えない」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800" dirty="0" smtClean="0"/>
              <a:t>データ構造</a:t>
            </a:r>
            <a:endParaRPr kumimoji="1" lang="ja-JP" altLang="en-US" dirty="0"/>
          </a:p>
        </p:txBody>
      </p:sp>
      <p:pic>
        <p:nvPicPr>
          <p:cNvPr id="4" name="Picture 2" descr="http://www.cs.uwyo.edu/~jlc/courses/3015/Okasaki_cover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754" y="3140968"/>
            <a:ext cx="2099036" cy="3237150"/>
          </a:xfrm>
          <a:prstGeom prst="rect">
            <a:avLst/>
          </a:prstGeom>
          <a:noFill/>
        </p:spPr>
      </p:pic>
      <p:sp>
        <p:nvSpPr>
          <p:cNvPr id="5" name="メモ 4"/>
          <p:cNvSpPr/>
          <p:nvPr/>
        </p:nvSpPr>
        <p:spPr>
          <a:xfrm>
            <a:off x="1979712" y="3140968"/>
            <a:ext cx="3713814" cy="3382771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class Queue&lt;T&gt; {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class Node {</a:t>
            </a:r>
          </a:p>
          <a:p>
            <a:r>
              <a:rPr kumimoji="1" lang="ja-JP" alt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T    </a:t>
            </a:r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value;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Node </a:t>
            </a:r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next;</a:t>
            </a:r>
            <a:br>
              <a:rPr kumimoji="1" lang="en-US" altLang="ja-JP" sz="2400" dirty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}</a:t>
            </a:r>
            <a:endParaRPr kumimoji="1" lang="en-US" altLang="ja-JP" sz="2400" dirty="0"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Node head;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Node tail;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Queue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push(T v);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32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6851067" y="620688"/>
            <a:ext cx="1529101" cy="913812"/>
            <a:chOff x="3906995" y="2947236"/>
            <a:chExt cx="1529101" cy="913812"/>
          </a:xfrm>
        </p:grpSpPr>
        <p:sp>
          <p:nvSpPr>
            <p:cNvPr id="5" name="角丸四角形 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１</a:t>
              </a:r>
              <a:endParaRPr kumimoji="1" lang="ja-JP" altLang="en-US" sz="3600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419728" y="670404"/>
            <a:ext cx="2296000" cy="864096"/>
            <a:chOff x="1979712" y="2780928"/>
            <a:chExt cx="2296000" cy="864096"/>
          </a:xfrm>
        </p:grpSpPr>
        <p:sp>
          <p:nvSpPr>
            <p:cNvPr id="11" name="角丸四角形 10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859323" y="2443180"/>
            <a:ext cx="1529101" cy="913812"/>
            <a:chOff x="3906995" y="2947236"/>
            <a:chExt cx="1529101" cy="913812"/>
          </a:xfrm>
        </p:grpSpPr>
        <p:sp>
          <p:nvSpPr>
            <p:cNvPr id="14" name="角丸四角形 13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１</a:t>
              </a:r>
              <a:endParaRPr kumimoji="1" lang="ja-JP" altLang="en-US" sz="36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427984" y="2492896"/>
            <a:ext cx="2296000" cy="864096"/>
            <a:chOff x="1979712" y="2780928"/>
            <a:chExt cx="2296000" cy="864096"/>
          </a:xfrm>
        </p:grpSpPr>
        <p:sp>
          <p:nvSpPr>
            <p:cNvPr id="17" name="角丸四角形 16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979712" y="2512113"/>
            <a:ext cx="2296000" cy="864096"/>
            <a:chOff x="1979712" y="2780928"/>
            <a:chExt cx="2296000" cy="864096"/>
          </a:xfrm>
        </p:grpSpPr>
        <p:sp>
          <p:nvSpPr>
            <p:cNvPr id="20" name="角丸四角形 19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３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26" name="メモ 25"/>
          <p:cNvSpPr/>
          <p:nvPr/>
        </p:nvSpPr>
        <p:spPr>
          <a:xfrm>
            <a:off x="6169055" y="3933056"/>
            <a:ext cx="2804184" cy="1800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class Node {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T    value;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Node next;</a:t>
            </a:r>
            <a:b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179512" y="3573016"/>
            <a:ext cx="280831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>
                <a:solidFill>
                  <a:srgbClr val="C00000"/>
                </a:solidFill>
              </a:rPr>
              <a:t>SingleLink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なら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/>
            </a:r>
            <a:br>
              <a:rPr kumimoji="1" lang="en-US" altLang="ja-JP" sz="2800" dirty="0" smtClean="0">
                <a:solidFill>
                  <a:srgbClr val="C00000"/>
                </a:solidFill>
              </a:rPr>
            </a:br>
            <a:r>
              <a:rPr kumimoji="1" lang="ja-JP" altLang="en-US" sz="2800" dirty="0" smtClean="0">
                <a:solidFill>
                  <a:srgbClr val="C00000"/>
                </a:solidFill>
              </a:rPr>
              <a:t>先頭への追加は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/>
            </a:r>
            <a:br>
              <a:rPr kumimoji="1" lang="en-US" altLang="ja-JP" sz="2800" dirty="0" smtClean="0">
                <a:solidFill>
                  <a:srgbClr val="C00000"/>
                </a:solidFill>
              </a:rPr>
            </a:br>
            <a:r>
              <a:rPr kumimoji="1" lang="ja-JP" altLang="en-US" sz="2800" dirty="0" smtClean="0">
                <a:solidFill>
                  <a:srgbClr val="C00000"/>
                </a:solidFill>
              </a:rPr>
              <a:t>書き換え不要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203848" y="4149080"/>
            <a:ext cx="280831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push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前の状態が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残ってるので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/>
            </a:r>
            <a:br>
              <a:rPr kumimoji="1" lang="en-US" altLang="ja-JP" sz="2800" dirty="0" smtClean="0">
                <a:solidFill>
                  <a:srgbClr val="C00000"/>
                </a:solidFill>
              </a:rPr>
            </a:br>
            <a:r>
              <a:rPr kumimoji="1" lang="ja-JP" altLang="en-US" sz="2800" dirty="0" smtClean="0">
                <a:solidFill>
                  <a:srgbClr val="C00000"/>
                </a:solidFill>
              </a:rPr>
              <a:t>参照できる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 rot="17659104">
            <a:off x="3875190" y="3449596"/>
            <a:ext cx="852419" cy="6742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87624" y="1844824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push 3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1331640" y="-13394"/>
            <a:ext cx="7355160" cy="706090"/>
          </a:xfrm>
        </p:spPr>
        <p:txBody>
          <a:bodyPr/>
          <a:lstStyle/>
          <a:p>
            <a:pPr algn="l"/>
            <a:r>
              <a:rPr kumimoji="1" lang="en-US" altLang="ja-JP" sz="3600" dirty="0" smtClean="0"/>
              <a:t>(</a:t>
            </a:r>
            <a:r>
              <a:rPr lang="en-US" altLang="ja-JP" sz="3600" dirty="0" smtClean="0"/>
              <a:t>1)</a:t>
            </a:r>
            <a:r>
              <a:rPr kumimoji="1" lang="en-US" altLang="ja-JP" sz="3600" dirty="0" smtClean="0"/>
              <a:t> Singly Linked List </a:t>
            </a:r>
            <a:r>
              <a:rPr kumimoji="1" lang="ja-JP" altLang="en-US" sz="3600" dirty="0" smtClean="0"/>
              <a:t>を使う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214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480915"/>
            <a:ext cx="7772400" cy="1362075"/>
          </a:xfrm>
        </p:spPr>
        <p:txBody>
          <a:bodyPr/>
          <a:lstStyle/>
          <a:p>
            <a:r>
              <a:rPr kumimoji="1" lang="en-US" altLang="ja-JP" sz="6600" dirty="0" smtClean="0"/>
              <a:t>Slowest</a:t>
            </a:r>
            <a:br>
              <a:rPr kumimoji="1" lang="en-US" altLang="ja-JP" sz="6600" dirty="0" smtClean="0"/>
            </a:br>
            <a:r>
              <a:rPr kumimoji="1" lang="en-US" altLang="ja-JP" sz="6600" dirty="0" smtClean="0"/>
              <a:t>Sort</a:t>
            </a:r>
            <a:endParaRPr kumimoji="1" lang="ja-JP" altLang="en-US" sz="66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r>
              <a:rPr kumimoji="1" lang="ja-JP" altLang="en-US" sz="2800" dirty="0" smtClean="0"/>
              <a:t>まずは準備運動です！</a:t>
            </a:r>
            <a:endParaRPr kumimoji="1" lang="ja-JP" altLang="en-US" sz="2800" dirty="0"/>
          </a:p>
        </p:txBody>
      </p:sp>
      <p:pic>
        <p:nvPicPr>
          <p:cNvPr id="15" name="Picture 9" descr="C:\Users\kinaba\AppData\Local\Microsoft\Windows\Temporary Internet Files\Content.IE5\RVBGEXZR\MC9004339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637203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Thanks to: @</a:t>
            </a:r>
            <a:r>
              <a:rPr lang="en-US" altLang="ja-JP" dirty="0" err="1" smtClean="0">
                <a:latin typeface="+mn-lt"/>
              </a:rPr>
              <a:t>y_benjo</a:t>
            </a:r>
            <a:r>
              <a:rPr lang="en-US" altLang="ja-JP" dirty="0" smtClean="0">
                <a:latin typeface="+mn-lt"/>
              </a:rPr>
              <a:t> </a:t>
            </a:r>
            <a:r>
              <a:rPr kumimoji="1" lang="en-US" altLang="ja-JP" dirty="0" smtClean="0">
                <a:latin typeface="+mn-lt"/>
              </a:rPr>
              <a:t>@rng_58 </a:t>
            </a:r>
            <a:r>
              <a:rPr lang="en-US" altLang="ja-JP" dirty="0" smtClean="0">
                <a:latin typeface="+mn-lt"/>
              </a:rPr>
              <a:t>@</a:t>
            </a:r>
            <a:r>
              <a:rPr lang="en-US" altLang="ja-JP" dirty="0" err="1" smtClean="0">
                <a:latin typeface="+mn-lt"/>
              </a:rPr>
              <a:t>hos_lyric</a:t>
            </a:r>
            <a:r>
              <a:rPr lang="en-US" altLang="ja-JP" dirty="0" smtClean="0">
                <a:latin typeface="+mn-lt"/>
              </a:rPr>
              <a:t> @oxy </a:t>
            </a:r>
            <a:r>
              <a:rPr kumimoji="1" lang="en-US" altLang="ja-JP" dirty="0" smtClean="0">
                <a:latin typeface="+mn-lt"/>
              </a:rPr>
              <a:t>@</a:t>
            </a:r>
            <a:r>
              <a:rPr kumimoji="1" lang="en-US" altLang="ja-JP" dirty="0" err="1" smtClean="0">
                <a:latin typeface="+mn-lt"/>
              </a:rPr>
              <a:t>xhl_kogitsune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@args1234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5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-13394"/>
            <a:ext cx="7355160" cy="706090"/>
          </a:xfrm>
        </p:spPr>
        <p:txBody>
          <a:bodyPr/>
          <a:lstStyle/>
          <a:p>
            <a:pPr algn="l"/>
            <a:r>
              <a:rPr kumimoji="1" lang="en-US" altLang="ja-JP" sz="3600" dirty="0" smtClean="0"/>
              <a:t>(2) pop</a:t>
            </a:r>
            <a:r>
              <a:rPr kumimoji="1" lang="ja-JP" altLang="en-US" sz="3600" dirty="0" smtClean="0"/>
              <a:t>？</a:t>
            </a:r>
            <a:endParaRPr kumimoji="1" lang="ja-JP" altLang="en-US" sz="36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859323" y="764704"/>
            <a:ext cx="1529101" cy="913812"/>
            <a:chOff x="3906995" y="2947236"/>
            <a:chExt cx="1529101" cy="913812"/>
          </a:xfrm>
        </p:grpSpPr>
        <p:sp>
          <p:nvSpPr>
            <p:cNvPr id="5" name="角丸四角形 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１</a:t>
              </a:r>
              <a:endParaRPr kumimoji="1" lang="ja-JP" altLang="en-US" sz="3600" b="1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427984" y="814420"/>
            <a:ext cx="2296000" cy="864096"/>
            <a:chOff x="1979712" y="2780928"/>
            <a:chExt cx="2296000" cy="864096"/>
          </a:xfrm>
        </p:grpSpPr>
        <p:sp>
          <p:nvSpPr>
            <p:cNvPr id="8" name="角丸四角形 7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79712" y="833637"/>
            <a:ext cx="2296000" cy="864096"/>
            <a:chOff x="1979712" y="2780928"/>
            <a:chExt cx="2296000" cy="864096"/>
          </a:xfrm>
        </p:grpSpPr>
        <p:sp>
          <p:nvSpPr>
            <p:cNvPr id="11" name="角丸四角形 10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chemeClr val="tx1"/>
                  </a:solidFill>
                </a:rPr>
                <a:t>３</a:t>
              </a:r>
              <a:endParaRPr kumimoji="1" lang="ja-JP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859323" y="2429599"/>
            <a:ext cx="1529101" cy="913812"/>
            <a:chOff x="3906995" y="2947236"/>
            <a:chExt cx="1529101" cy="913812"/>
          </a:xfrm>
        </p:grpSpPr>
        <p:sp>
          <p:nvSpPr>
            <p:cNvPr id="15" name="角丸四角形 1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３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427984" y="2479315"/>
            <a:ext cx="2296000" cy="864096"/>
            <a:chOff x="1979712" y="2780928"/>
            <a:chExt cx="2296000" cy="864096"/>
          </a:xfrm>
        </p:grpSpPr>
        <p:sp>
          <p:nvSpPr>
            <p:cNvPr id="18" name="角丸四角形 17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２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979712" y="2498532"/>
            <a:ext cx="2296000" cy="864096"/>
            <a:chOff x="1979712" y="2780928"/>
            <a:chExt cx="2296000" cy="864096"/>
          </a:xfrm>
        </p:grpSpPr>
        <p:sp>
          <p:nvSpPr>
            <p:cNvPr id="21" name="角丸四角形 20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１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23" name="角丸四角形 22"/>
          <p:cNvSpPr/>
          <p:nvPr/>
        </p:nvSpPr>
        <p:spPr>
          <a:xfrm>
            <a:off x="755575" y="3581727"/>
            <a:ext cx="8280921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Reverse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したリストを新しく作ってから、先頭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Node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を忘れる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6931331" y="4324099"/>
            <a:ext cx="1529101" cy="913812"/>
            <a:chOff x="3906995" y="2947236"/>
            <a:chExt cx="1529101" cy="913812"/>
          </a:xfrm>
        </p:grpSpPr>
        <p:sp>
          <p:nvSpPr>
            <p:cNvPr id="25" name="角丸四角形 2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３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499992" y="4373815"/>
            <a:ext cx="2296000" cy="864096"/>
            <a:chOff x="1979712" y="2780928"/>
            <a:chExt cx="2296000" cy="864096"/>
          </a:xfrm>
        </p:grpSpPr>
        <p:sp>
          <p:nvSpPr>
            <p:cNvPr id="28" name="角丸四角形 27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２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2411760" y="4517831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ja-JP" altLang="en-US" sz="4400" b="1" dirty="0" smtClean="0"/>
              <a:t>１</a:t>
            </a:r>
            <a:endParaRPr kumimoji="1" lang="ja-JP" altLang="en-US" sz="44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59632" y="1916832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pop</a:t>
            </a:r>
            <a:endParaRPr kumimoji="1" lang="ja-JP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4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355160" cy="562074"/>
          </a:xfrm>
        </p:spPr>
        <p:txBody>
          <a:bodyPr/>
          <a:lstStyle/>
          <a:p>
            <a:r>
              <a:rPr kumimoji="1" lang="en-US" altLang="ja-JP" sz="3200" dirty="0" smtClean="0"/>
              <a:t>(3) </a:t>
            </a:r>
            <a:r>
              <a:rPr kumimoji="1" lang="ja-JP" altLang="en-US" sz="3200" dirty="0" smtClean="0"/>
              <a:t>もう一回 </a:t>
            </a:r>
            <a:r>
              <a:rPr kumimoji="1" lang="en-US" altLang="ja-JP" sz="3200" dirty="0" smtClean="0"/>
              <a:t>push</a:t>
            </a:r>
            <a:r>
              <a:rPr lang="ja-JP" altLang="en-US" sz="3200" dirty="0" smtClean="0"/>
              <a:t>？</a:t>
            </a:r>
            <a:r>
              <a:rPr lang="en-US" altLang="ja-JP" sz="3200" dirty="0" smtClean="0">
                <a:sym typeface="Wingdings" pitchFamily="2" charset="2"/>
              </a:rPr>
              <a:t> </a:t>
            </a:r>
            <a:r>
              <a:rPr lang="ja-JP" altLang="en-US" sz="3200" dirty="0" smtClean="0">
                <a:sym typeface="Wingdings" pitchFamily="2" charset="2"/>
              </a:rPr>
              <a:t>リストを２つ持つ</a:t>
            </a:r>
            <a:endParaRPr kumimoji="1" lang="ja-JP" altLang="en-US" sz="32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330931" y="786995"/>
            <a:ext cx="1529101" cy="913812"/>
            <a:chOff x="3906995" y="2947236"/>
            <a:chExt cx="1529101" cy="913812"/>
          </a:xfrm>
        </p:grpSpPr>
        <p:sp>
          <p:nvSpPr>
            <p:cNvPr id="5" name="角丸四角形 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３</a:t>
              </a:r>
              <a:endParaRPr kumimoji="1" lang="ja-JP" altLang="en-US" sz="3600" b="1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899592" y="836711"/>
            <a:ext cx="2296000" cy="864096"/>
            <a:chOff x="1979712" y="2780928"/>
            <a:chExt cx="2296000" cy="864096"/>
          </a:xfrm>
        </p:grpSpPr>
        <p:sp>
          <p:nvSpPr>
            <p:cNvPr id="8" name="角丸四角形 7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7363379" y="2395564"/>
            <a:ext cx="1529101" cy="913812"/>
            <a:chOff x="3906995" y="2947236"/>
            <a:chExt cx="1529101" cy="913812"/>
          </a:xfrm>
        </p:grpSpPr>
        <p:sp>
          <p:nvSpPr>
            <p:cNvPr id="15" name="角丸四角形 1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４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330931" y="2395564"/>
            <a:ext cx="1529101" cy="913812"/>
            <a:chOff x="3906995" y="2947236"/>
            <a:chExt cx="1529101" cy="913812"/>
          </a:xfrm>
        </p:grpSpPr>
        <p:sp>
          <p:nvSpPr>
            <p:cNvPr id="35" name="角丸四角形 3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３</a:t>
              </a:r>
              <a:endParaRPr kumimoji="1" lang="ja-JP" altLang="en-US" sz="3600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899592" y="2445280"/>
            <a:ext cx="2296000" cy="864096"/>
            <a:chOff x="1979712" y="2780928"/>
            <a:chExt cx="2296000" cy="864096"/>
          </a:xfrm>
        </p:grpSpPr>
        <p:sp>
          <p:nvSpPr>
            <p:cNvPr id="38" name="角丸四角形 37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330931" y="4123756"/>
            <a:ext cx="1529101" cy="913812"/>
            <a:chOff x="3906995" y="2947236"/>
            <a:chExt cx="1529101" cy="913812"/>
          </a:xfrm>
        </p:grpSpPr>
        <p:sp>
          <p:nvSpPr>
            <p:cNvPr id="48" name="角丸四角形 47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３</a:t>
              </a:r>
              <a:endParaRPr kumimoji="1" lang="ja-JP" altLang="en-US" sz="3600" b="1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899592" y="4173472"/>
            <a:ext cx="2296000" cy="864096"/>
            <a:chOff x="1979712" y="2780928"/>
            <a:chExt cx="2296000" cy="864096"/>
          </a:xfrm>
        </p:grpSpPr>
        <p:sp>
          <p:nvSpPr>
            <p:cNvPr id="51" name="角丸四角形 50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579403" y="4146048"/>
            <a:ext cx="1529101" cy="913812"/>
            <a:chOff x="3906995" y="2947236"/>
            <a:chExt cx="1529101" cy="913812"/>
          </a:xfrm>
        </p:grpSpPr>
        <p:sp>
          <p:nvSpPr>
            <p:cNvPr id="54" name="角丸四角形 53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>
                  <a:solidFill>
                    <a:srgbClr val="FFC000"/>
                  </a:solidFill>
                </a:rPr>
                <a:t>４</a:t>
              </a: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660376" y="4195764"/>
            <a:ext cx="1919027" cy="864096"/>
            <a:chOff x="1979712" y="2780928"/>
            <a:chExt cx="1919027" cy="864096"/>
          </a:xfrm>
        </p:grpSpPr>
        <p:sp>
          <p:nvSpPr>
            <p:cNvPr id="57" name="角丸四角形 56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５</a:t>
              </a:r>
              <a:endParaRPr kumimoji="1" lang="en-US" altLang="ja-JP" sz="3600" b="1" dirty="0" smtClean="0">
                <a:solidFill>
                  <a:srgbClr val="FFC000"/>
                </a:solidFill>
              </a:endParaRPr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3203848" y="2780928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187624" y="1891508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push 4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87624" y="3547692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push 5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507750" y="2251111"/>
            <a:ext cx="1448626" cy="432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push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用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5497" y="2323557"/>
            <a:ext cx="1296143" cy="432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pop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用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35497" y="620688"/>
            <a:ext cx="1296143" cy="432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pop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用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5497" y="3979741"/>
            <a:ext cx="1296143" cy="432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pop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用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860032" y="3930024"/>
            <a:ext cx="1448626" cy="432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push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用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3" grpId="0" animBg="1"/>
      <p:bldP spid="40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ここまでの実装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Singly Linke</a:t>
            </a:r>
            <a:r>
              <a:rPr lang="en-US" altLang="ja-JP" dirty="0" smtClean="0"/>
              <a:t>d List </a:t>
            </a:r>
            <a:r>
              <a:rPr lang="ja-JP" altLang="en-US" dirty="0" smtClean="0"/>
              <a:t>２個で実装します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1272287" y="2564904"/>
            <a:ext cx="3443729" cy="36004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class Queue&lt;T&gt; {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class Node 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  T    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value;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Node next;</a:t>
            </a:r>
            <a:br>
              <a:rPr kumimoji="1" lang="en-US" altLang="ja-JP" sz="2800" dirty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}</a:t>
            </a:r>
            <a:endParaRPr kumimoji="1" lang="en-US" altLang="ja-JP" sz="2800" dirty="0"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Node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for_pop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Node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for_push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435387" y="4079212"/>
            <a:ext cx="1529101" cy="913812"/>
            <a:chOff x="3906995" y="2947236"/>
            <a:chExt cx="1529101" cy="913812"/>
          </a:xfrm>
        </p:grpSpPr>
        <p:sp>
          <p:nvSpPr>
            <p:cNvPr id="6" name="角丸四角形 5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３</a:t>
              </a:r>
              <a:endParaRPr kumimoji="1" lang="ja-JP" altLang="en-US" sz="3600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004048" y="4128928"/>
            <a:ext cx="2296000" cy="864096"/>
            <a:chOff x="1979712" y="2780928"/>
            <a:chExt cx="2296000" cy="864096"/>
          </a:xfrm>
        </p:grpSpPr>
        <p:sp>
          <p:nvSpPr>
            <p:cNvPr id="9" name="角丸四角形 8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/>
                <a:t>２</a:t>
              </a:r>
              <a:endParaRPr kumimoji="1" lang="ja-JP" altLang="en-US" sz="3600" b="1" dirty="0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7435387" y="5087324"/>
            <a:ext cx="1529101" cy="913812"/>
            <a:chOff x="3906995" y="2947236"/>
            <a:chExt cx="1529101" cy="913812"/>
          </a:xfrm>
        </p:grpSpPr>
        <p:sp>
          <p:nvSpPr>
            <p:cNvPr id="12" name="角丸四角形 11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>
                  <a:solidFill>
                    <a:srgbClr val="FFC000"/>
                  </a:solidFill>
                </a:rPr>
                <a:t>４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4717580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04048" y="5137040"/>
            <a:ext cx="2296000" cy="864096"/>
            <a:chOff x="1979712" y="2780928"/>
            <a:chExt cx="2296000" cy="864096"/>
          </a:xfrm>
        </p:grpSpPr>
        <p:sp>
          <p:nvSpPr>
            <p:cNvPr id="15" name="角丸四角形 14"/>
            <p:cNvSpPr/>
            <p:nvPr/>
          </p:nvSpPr>
          <p:spPr>
            <a:xfrm>
              <a:off x="1979712" y="2780928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 smtClean="0">
                  <a:solidFill>
                    <a:srgbClr val="FFC000"/>
                  </a:solidFill>
                </a:rPr>
                <a:t>５</a:t>
              </a:r>
              <a:endParaRPr kumimoji="1" lang="en-US" altLang="ja-JP" sz="3600" b="1" dirty="0" smtClean="0">
                <a:solidFill>
                  <a:srgbClr val="FFC000"/>
                </a:solidFill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203848" y="2780928"/>
              <a:ext cx="1071864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18" name="フリーフォーム 17"/>
          <p:cNvSpPr/>
          <p:nvPr/>
        </p:nvSpPr>
        <p:spPr>
          <a:xfrm rot="540074">
            <a:off x="4248858" y="5050327"/>
            <a:ext cx="757401" cy="316059"/>
          </a:xfrm>
          <a:custGeom>
            <a:avLst/>
            <a:gdLst>
              <a:gd name="connsiteX0" fmla="*/ 0 w 1287888"/>
              <a:gd name="connsiteY0" fmla="*/ 759895 h 759895"/>
              <a:gd name="connsiteX1" fmla="*/ 540913 w 1287888"/>
              <a:gd name="connsiteY1" fmla="*/ 42 h 759895"/>
              <a:gd name="connsiteX2" fmla="*/ 1287888 w 1287888"/>
              <a:gd name="connsiteY2" fmla="*/ 721259 h 759895"/>
              <a:gd name="connsiteX3" fmla="*/ 1287888 w 1287888"/>
              <a:gd name="connsiteY3" fmla="*/ 721259 h 7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88" h="759895">
                <a:moveTo>
                  <a:pt x="0" y="759895"/>
                </a:moveTo>
                <a:cubicBezTo>
                  <a:pt x="163132" y="383188"/>
                  <a:pt x="326265" y="6481"/>
                  <a:pt x="540913" y="42"/>
                </a:cubicBezTo>
                <a:cubicBezTo>
                  <a:pt x="755561" y="-6397"/>
                  <a:pt x="1287888" y="721259"/>
                  <a:pt x="1287888" y="721259"/>
                </a:cubicBezTo>
                <a:lnTo>
                  <a:pt x="1287888" y="721259"/>
                </a:ln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20320420">
            <a:off x="3976853" y="4365220"/>
            <a:ext cx="964626" cy="319314"/>
          </a:xfrm>
          <a:custGeom>
            <a:avLst/>
            <a:gdLst>
              <a:gd name="connsiteX0" fmla="*/ 0 w 1287888"/>
              <a:gd name="connsiteY0" fmla="*/ 759895 h 759895"/>
              <a:gd name="connsiteX1" fmla="*/ 540913 w 1287888"/>
              <a:gd name="connsiteY1" fmla="*/ 42 h 759895"/>
              <a:gd name="connsiteX2" fmla="*/ 1287888 w 1287888"/>
              <a:gd name="connsiteY2" fmla="*/ 721259 h 759895"/>
              <a:gd name="connsiteX3" fmla="*/ 1287888 w 1287888"/>
              <a:gd name="connsiteY3" fmla="*/ 721259 h 7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88" h="759895">
                <a:moveTo>
                  <a:pt x="0" y="759895"/>
                </a:moveTo>
                <a:cubicBezTo>
                  <a:pt x="163132" y="383188"/>
                  <a:pt x="326265" y="6481"/>
                  <a:pt x="540913" y="42"/>
                </a:cubicBezTo>
                <a:cubicBezTo>
                  <a:pt x="755561" y="-6397"/>
                  <a:pt x="1287888" y="721259"/>
                  <a:pt x="1287888" y="721259"/>
                </a:cubicBezTo>
                <a:lnTo>
                  <a:pt x="1287888" y="721259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5076056" y="2522896"/>
            <a:ext cx="3672408" cy="1390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>
                <a:solidFill>
                  <a:srgbClr val="C00000"/>
                </a:solidFill>
              </a:rPr>
              <a:t>for_pop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が空の時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pop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されたら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pPr algn="ctr"/>
            <a:r>
              <a:rPr kumimoji="1" lang="en-US" altLang="ja-JP" sz="2800" dirty="0" err="1" smtClean="0">
                <a:solidFill>
                  <a:srgbClr val="C00000"/>
                </a:solidFill>
              </a:rPr>
              <a:t>for_push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を 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reverse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for_pop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が空の</a:t>
            </a:r>
            <a:r>
              <a:rPr lang="ja-JP" altLang="en-US" dirty="0"/>
              <a:t>時</a:t>
            </a:r>
            <a:r>
              <a:rPr kumimoji="1" lang="ja-JP" altLang="en-US" dirty="0" smtClean="0"/>
              <a:t>だけ</a:t>
            </a:r>
            <a:r>
              <a:rPr lang="ja-JP" altLang="en-US" dirty="0" smtClean="0"/>
              <a:t>急に</a:t>
            </a:r>
            <a:r>
              <a:rPr lang="en-US" altLang="ja-JP" dirty="0" smtClean="0"/>
              <a:t>pop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遅い！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483768" y="2276872"/>
            <a:ext cx="5283614" cy="2808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err="1" smtClean="0">
                <a:solidFill>
                  <a:srgbClr val="C00000"/>
                </a:solidFill>
              </a:rPr>
              <a:t>for_pop</a:t>
            </a:r>
            <a:r>
              <a:rPr kumimoji="1" lang="en-US" altLang="ja-JP" sz="4000" dirty="0" smtClean="0">
                <a:solidFill>
                  <a:srgbClr val="C00000"/>
                </a:solidFill>
              </a:rPr>
              <a:t> </a:t>
            </a:r>
            <a:r>
              <a:rPr kumimoji="1" lang="ja-JP" altLang="en-US" sz="4000" dirty="0" smtClean="0">
                <a:solidFill>
                  <a:srgbClr val="C00000"/>
                </a:solidFill>
              </a:rPr>
              <a:t>が空の時</a:t>
            </a:r>
            <a:endParaRPr kumimoji="1" lang="en-US" altLang="ja-JP" sz="4000" dirty="0" smtClean="0">
              <a:solidFill>
                <a:srgbClr val="C00000"/>
              </a:solidFill>
            </a:endParaRPr>
          </a:p>
          <a:p>
            <a:pPr algn="ctr"/>
            <a:r>
              <a:rPr kumimoji="1" lang="en-US" altLang="ja-JP" sz="4000" dirty="0" smtClean="0">
                <a:solidFill>
                  <a:srgbClr val="C00000"/>
                </a:solidFill>
              </a:rPr>
              <a:t>pop </a:t>
            </a:r>
            <a:r>
              <a:rPr kumimoji="1" lang="ja-JP" altLang="en-US" sz="4000" dirty="0" smtClean="0">
                <a:solidFill>
                  <a:srgbClr val="C00000"/>
                </a:solidFill>
              </a:rPr>
              <a:t>されたら</a:t>
            </a:r>
            <a:endParaRPr kumimoji="1" lang="en-US" altLang="ja-JP" sz="4000" dirty="0" smtClean="0">
              <a:solidFill>
                <a:srgbClr val="C00000"/>
              </a:solidFill>
            </a:endParaRPr>
          </a:p>
          <a:p>
            <a:pPr algn="ctr"/>
            <a:r>
              <a:rPr kumimoji="1" lang="en-US" altLang="ja-JP" sz="4000" dirty="0" err="1" smtClean="0">
                <a:solidFill>
                  <a:srgbClr val="C00000"/>
                </a:solidFill>
              </a:rPr>
              <a:t>for_push</a:t>
            </a:r>
            <a:r>
              <a:rPr kumimoji="1" lang="en-US" altLang="ja-JP" sz="4000" dirty="0" smtClean="0">
                <a:solidFill>
                  <a:srgbClr val="C00000"/>
                </a:solidFill>
              </a:rPr>
              <a:t> </a:t>
            </a:r>
            <a:r>
              <a:rPr kumimoji="1" lang="ja-JP" altLang="en-US" sz="4000" dirty="0" smtClean="0">
                <a:solidFill>
                  <a:srgbClr val="C00000"/>
                </a:solidFill>
              </a:rPr>
              <a:t>を </a:t>
            </a:r>
            <a:r>
              <a:rPr kumimoji="1" lang="en-US" altLang="ja-JP" sz="4000" dirty="0" smtClean="0">
                <a:solidFill>
                  <a:srgbClr val="C00000"/>
                </a:solidFill>
              </a:rPr>
              <a:t>reverse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/>
          <p:cNvSpPr txBox="1"/>
          <p:nvPr/>
        </p:nvSpPr>
        <p:spPr>
          <a:xfrm>
            <a:off x="1187624" y="4725144"/>
            <a:ext cx="7704856" cy="332747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reverse!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87624" y="2276872"/>
            <a:ext cx="7704856" cy="332747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reverse!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-258018"/>
            <a:ext cx="7355160" cy="1143000"/>
          </a:xfrm>
        </p:spPr>
        <p:txBody>
          <a:bodyPr/>
          <a:lstStyle/>
          <a:p>
            <a:pPr algn="l"/>
            <a:r>
              <a:rPr kumimoji="1" lang="en-US" altLang="ja-JP" sz="3600" dirty="0" smtClean="0"/>
              <a:t>(4) </a:t>
            </a:r>
            <a:r>
              <a:rPr kumimoji="1" lang="ja-JP" altLang="en-US" sz="3600" dirty="0" smtClean="0"/>
              <a:t>対策：小分けに</a:t>
            </a:r>
            <a:r>
              <a:rPr kumimoji="1" lang="en-US" altLang="ja-JP" sz="3600" dirty="0" smtClean="0"/>
              <a:t>reverse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35696" y="520080"/>
            <a:ext cx="6840760" cy="6046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 err="1" smtClean="0"/>
              <a:t>for_pop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が空じゃなくても、こまめに</a:t>
            </a:r>
            <a:r>
              <a:rPr kumimoji="1" lang="en-US" altLang="ja-JP" sz="2800" dirty="0" smtClean="0"/>
              <a:t>reverse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!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1124744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push 1, 2</a:t>
            </a:r>
            <a:endParaRPr kumimoji="1" lang="ja-JP" altLang="en-US" sz="3200" dirty="0">
              <a:latin typeface="+mn-lt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838008" y="1457491"/>
            <a:ext cx="1017294" cy="913812"/>
            <a:chOff x="3906995" y="2947236"/>
            <a:chExt cx="1440160" cy="913812"/>
          </a:xfrm>
        </p:grpSpPr>
        <p:sp>
          <p:nvSpPr>
            <p:cNvPr id="10" name="角丸四角形 9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rgbClr val="FFC000"/>
                  </a:solidFill>
                </a:rPr>
                <a:t>1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16200000">
              <a:off x="4513701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288837" y="1507207"/>
            <a:ext cx="1502163" cy="864096"/>
            <a:chOff x="6213000" y="3910764"/>
            <a:chExt cx="1502163" cy="864096"/>
          </a:xfrm>
        </p:grpSpPr>
        <p:sp>
          <p:nvSpPr>
            <p:cNvPr id="16" name="角丸四角形 15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rgbClr val="FFC000"/>
                  </a:solidFill>
                </a:rPr>
                <a:t>2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122658" y="2420888"/>
            <a:ext cx="1017294" cy="913811"/>
            <a:chOff x="3906995" y="2947237"/>
            <a:chExt cx="1440160" cy="913811"/>
          </a:xfrm>
        </p:grpSpPr>
        <p:sp>
          <p:nvSpPr>
            <p:cNvPr id="22" name="角丸四角形 21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573487" y="2470603"/>
            <a:ext cx="1502163" cy="864096"/>
            <a:chOff x="6213000" y="3910764"/>
            <a:chExt cx="1502163" cy="864096"/>
          </a:xfrm>
        </p:grpSpPr>
        <p:sp>
          <p:nvSpPr>
            <p:cNvPr id="25" name="角丸四角形 24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 rot="16200000">
            <a:off x="3440601" y="1680080"/>
            <a:ext cx="9138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null</a:t>
            </a:r>
            <a:endParaRPr kumimoji="1" lang="ja-JP" alt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87624" y="3694609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push </a:t>
            </a:r>
            <a:r>
              <a:rPr kumimoji="1" lang="en-US" altLang="ja-JP" sz="3200" dirty="0">
                <a:latin typeface="+mn-lt"/>
              </a:rPr>
              <a:t>3</a:t>
            </a:r>
            <a:r>
              <a:rPr kumimoji="1" lang="en-US" altLang="ja-JP" sz="3200" dirty="0" smtClean="0">
                <a:latin typeface="+mn-lt"/>
              </a:rPr>
              <a:t>, </a:t>
            </a:r>
            <a:r>
              <a:rPr kumimoji="1" lang="en-US" altLang="ja-JP" sz="3200" dirty="0">
                <a:latin typeface="+mn-lt"/>
              </a:rPr>
              <a:t>4</a:t>
            </a:r>
            <a:endParaRPr kumimoji="1" lang="ja-JP" altLang="en-US" sz="3200" dirty="0"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838008" y="4027356"/>
            <a:ext cx="1017294" cy="913812"/>
            <a:chOff x="3906995" y="2947236"/>
            <a:chExt cx="1440160" cy="913812"/>
          </a:xfrm>
        </p:grpSpPr>
        <p:sp>
          <p:nvSpPr>
            <p:cNvPr id="31" name="角丸四角形 30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rgbClr val="FFC000"/>
                  </a:solidFill>
                </a:rPr>
                <a:t>3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6200000">
              <a:off x="4513701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288837" y="4077072"/>
            <a:ext cx="1502163" cy="864096"/>
            <a:chOff x="6213000" y="3910764"/>
            <a:chExt cx="1502163" cy="864096"/>
          </a:xfrm>
        </p:grpSpPr>
        <p:sp>
          <p:nvSpPr>
            <p:cNvPr id="34" name="角丸四角形 33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rgbClr val="FFC000"/>
                  </a:solidFill>
                </a:rPr>
                <a:t>4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 rot="16200000">
            <a:off x="8178771" y="2692999"/>
            <a:ext cx="913811" cy="369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C000"/>
                </a:solidFill>
                <a:latin typeface="+mj-lt"/>
              </a:rPr>
              <a:t>null</a:t>
            </a:r>
            <a:endParaRPr kumimoji="1" lang="ja-JP" altLang="en-US" sz="28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096835" y="3982641"/>
            <a:ext cx="1017294" cy="913811"/>
            <a:chOff x="3906995" y="2947237"/>
            <a:chExt cx="1440160" cy="913811"/>
          </a:xfrm>
        </p:grpSpPr>
        <p:sp>
          <p:nvSpPr>
            <p:cNvPr id="39" name="角丸四角形 38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547664" y="4032356"/>
            <a:ext cx="1502163" cy="864096"/>
            <a:chOff x="6213000" y="3910764"/>
            <a:chExt cx="1502163" cy="864096"/>
          </a:xfrm>
        </p:grpSpPr>
        <p:sp>
          <p:nvSpPr>
            <p:cNvPr id="42" name="角丸四角形 41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 rot="16200000">
            <a:off x="8188322" y="5141271"/>
            <a:ext cx="913811" cy="369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C000"/>
                </a:solidFill>
                <a:latin typeface="+mj-lt"/>
              </a:rPr>
              <a:t>null</a:t>
            </a:r>
            <a:endParaRPr kumimoji="1" lang="ja-JP" altLang="en-US" sz="28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3096835" y="5013176"/>
            <a:ext cx="1017294" cy="913811"/>
            <a:chOff x="3906995" y="2947237"/>
            <a:chExt cx="1440160" cy="913811"/>
          </a:xfrm>
        </p:grpSpPr>
        <p:sp>
          <p:nvSpPr>
            <p:cNvPr id="49" name="角丸四角形 48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1547664" y="5062891"/>
            <a:ext cx="1502163" cy="864096"/>
            <a:chOff x="6213000" y="3910764"/>
            <a:chExt cx="1502163" cy="864096"/>
          </a:xfrm>
        </p:grpSpPr>
        <p:sp>
          <p:nvSpPr>
            <p:cNvPr id="52" name="角丸四角形 51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074986" y="5013176"/>
            <a:ext cx="1017294" cy="913811"/>
            <a:chOff x="3906995" y="2947237"/>
            <a:chExt cx="1440160" cy="913811"/>
          </a:xfrm>
        </p:grpSpPr>
        <p:sp>
          <p:nvSpPr>
            <p:cNvPr id="55" name="角丸四角形 5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4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4525815" y="5062891"/>
            <a:ext cx="1502163" cy="864096"/>
            <a:chOff x="6213000" y="3910764"/>
            <a:chExt cx="1502163" cy="864096"/>
          </a:xfrm>
        </p:grpSpPr>
        <p:sp>
          <p:nvSpPr>
            <p:cNvPr id="58" name="角丸四角形 57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0" name="フリーフォーム 59"/>
          <p:cNvSpPr/>
          <p:nvPr/>
        </p:nvSpPr>
        <p:spPr>
          <a:xfrm>
            <a:off x="3830924" y="4997737"/>
            <a:ext cx="694891" cy="432048"/>
          </a:xfrm>
          <a:custGeom>
            <a:avLst/>
            <a:gdLst>
              <a:gd name="connsiteX0" fmla="*/ 0 w 1287888"/>
              <a:gd name="connsiteY0" fmla="*/ 759895 h 759895"/>
              <a:gd name="connsiteX1" fmla="*/ 540913 w 1287888"/>
              <a:gd name="connsiteY1" fmla="*/ 42 h 759895"/>
              <a:gd name="connsiteX2" fmla="*/ 1287888 w 1287888"/>
              <a:gd name="connsiteY2" fmla="*/ 721259 h 759895"/>
              <a:gd name="connsiteX3" fmla="*/ 1287888 w 1287888"/>
              <a:gd name="connsiteY3" fmla="*/ 721259 h 7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88" h="759895">
                <a:moveTo>
                  <a:pt x="0" y="759895"/>
                </a:moveTo>
                <a:cubicBezTo>
                  <a:pt x="163132" y="383188"/>
                  <a:pt x="326265" y="6481"/>
                  <a:pt x="540913" y="42"/>
                </a:cubicBezTo>
                <a:cubicBezTo>
                  <a:pt x="755561" y="-6397"/>
                  <a:pt x="1287888" y="721259"/>
                  <a:pt x="1287888" y="721259"/>
                </a:cubicBezTo>
                <a:lnTo>
                  <a:pt x="1287888" y="721259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0" grpId="0" animBg="1"/>
      <p:bldP spid="29" grpId="0" animBg="1"/>
      <p:bldP spid="37" grpId="0"/>
      <p:bldP spid="47" grpId="0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4283968" y="3501008"/>
            <a:ext cx="302433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1259632" y="3501008"/>
            <a:ext cx="302433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-13394"/>
            <a:ext cx="7355160" cy="562074"/>
          </a:xfrm>
        </p:spPr>
        <p:txBody>
          <a:bodyPr/>
          <a:lstStyle/>
          <a:p>
            <a:r>
              <a:rPr kumimoji="1" lang="en-US" altLang="ja-JP" sz="3200" dirty="0" smtClean="0"/>
              <a:t>(5) </a:t>
            </a:r>
            <a:r>
              <a:rPr kumimoji="1" lang="ja-JP" altLang="en-US" sz="3200" dirty="0" smtClean="0"/>
              <a:t>小分け</a:t>
            </a:r>
            <a:r>
              <a:rPr kumimoji="1" lang="en-US" altLang="ja-JP" sz="3200" dirty="0" smtClean="0"/>
              <a:t>reverse</a:t>
            </a:r>
            <a:r>
              <a:rPr kumimoji="1" lang="ja-JP" altLang="en-US" sz="3200" dirty="0" smtClean="0"/>
              <a:t>を</a:t>
            </a:r>
            <a:r>
              <a:rPr kumimoji="1" lang="en-US" altLang="ja-JP" sz="3200" dirty="0" smtClean="0"/>
              <a:t>Queue</a:t>
            </a:r>
            <a:r>
              <a:rPr kumimoji="1" lang="ja-JP" altLang="en-US" sz="3200" dirty="0" smtClean="0"/>
              <a:t>で管理！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1723231"/>
            <a:ext cx="7704856" cy="332747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reverse!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692696"/>
            <a:ext cx="7704856" cy="332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200" dirty="0" smtClean="0">
                <a:latin typeface="+mn-lt"/>
              </a:rPr>
              <a:t>push </a:t>
            </a:r>
            <a:r>
              <a:rPr kumimoji="1" lang="en-US" altLang="ja-JP" sz="3200" dirty="0">
                <a:latin typeface="+mn-lt"/>
              </a:rPr>
              <a:t>3</a:t>
            </a:r>
            <a:r>
              <a:rPr kumimoji="1" lang="en-US" altLang="ja-JP" sz="3200" dirty="0" smtClean="0">
                <a:latin typeface="+mn-lt"/>
              </a:rPr>
              <a:t>, </a:t>
            </a:r>
            <a:r>
              <a:rPr kumimoji="1" lang="en-US" altLang="ja-JP" sz="3200" dirty="0">
                <a:latin typeface="+mn-lt"/>
              </a:rPr>
              <a:t>4</a:t>
            </a:r>
            <a:endParaRPr kumimoji="1" lang="ja-JP" altLang="en-US" sz="3200" dirty="0">
              <a:latin typeface="+mn-lt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838008" y="1025443"/>
            <a:ext cx="1017294" cy="913812"/>
            <a:chOff x="3906995" y="2947236"/>
            <a:chExt cx="1440160" cy="913812"/>
          </a:xfrm>
        </p:grpSpPr>
        <p:sp>
          <p:nvSpPr>
            <p:cNvPr id="7" name="角丸四角形 6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rgbClr val="FFC000"/>
                  </a:solidFill>
                </a:rPr>
                <a:t>3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4513701" y="3142532"/>
              <a:ext cx="913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C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88837" y="1075159"/>
            <a:ext cx="1502163" cy="864096"/>
            <a:chOff x="6213000" y="3910764"/>
            <a:chExt cx="1502163" cy="864096"/>
          </a:xfrm>
        </p:grpSpPr>
        <p:sp>
          <p:nvSpPr>
            <p:cNvPr id="10" name="角丸四角形 9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rgbClr val="FFC000"/>
                  </a:solidFill>
                </a:rPr>
                <a:t>4</a:t>
              </a:r>
              <a:endParaRPr kumimoji="1" lang="ja-JP" altLang="en-US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096835" y="980728"/>
            <a:ext cx="1017294" cy="913811"/>
            <a:chOff x="3906995" y="2947237"/>
            <a:chExt cx="1440160" cy="913811"/>
          </a:xfrm>
        </p:grpSpPr>
        <p:sp>
          <p:nvSpPr>
            <p:cNvPr id="13" name="角丸四角形 12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547664" y="1030443"/>
            <a:ext cx="1502163" cy="864096"/>
            <a:chOff x="6213000" y="3910764"/>
            <a:chExt cx="1502163" cy="864096"/>
          </a:xfrm>
        </p:grpSpPr>
        <p:sp>
          <p:nvSpPr>
            <p:cNvPr id="16" name="角丸四角形 15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200000">
            <a:off x="8188322" y="2139358"/>
            <a:ext cx="913811" cy="369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C000"/>
                </a:solidFill>
                <a:latin typeface="+mj-lt"/>
              </a:rPr>
              <a:t>null</a:t>
            </a:r>
            <a:endParaRPr kumimoji="1" lang="ja-JP" altLang="en-US" sz="28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096835" y="2011263"/>
            <a:ext cx="1017294" cy="913811"/>
            <a:chOff x="3906995" y="2947237"/>
            <a:chExt cx="1440160" cy="913811"/>
          </a:xfrm>
        </p:grpSpPr>
        <p:sp>
          <p:nvSpPr>
            <p:cNvPr id="20" name="角丸四角形 19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547664" y="2060978"/>
            <a:ext cx="1502163" cy="864096"/>
            <a:chOff x="6213000" y="3910764"/>
            <a:chExt cx="1502163" cy="864096"/>
          </a:xfrm>
        </p:grpSpPr>
        <p:sp>
          <p:nvSpPr>
            <p:cNvPr id="23" name="角丸四角形 22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074986" y="2011263"/>
            <a:ext cx="1017294" cy="913811"/>
            <a:chOff x="3906995" y="2947237"/>
            <a:chExt cx="1440160" cy="913811"/>
          </a:xfrm>
        </p:grpSpPr>
        <p:sp>
          <p:nvSpPr>
            <p:cNvPr id="26" name="角丸四角形 25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4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525815" y="2060978"/>
            <a:ext cx="1502163" cy="864096"/>
            <a:chOff x="6213000" y="3910764"/>
            <a:chExt cx="1502163" cy="864096"/>
          </a:xfrm>
        </p:grpSpPr>
        <p:sp>
          <p:nvSpPr>
            <p:cNvPr id="29" name="角丸四角形 28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1" name="フリーフォーム 30"/>
          <p:cNvSpPr/>
          <p:nvPr/>
        </p:nvSpPr>
        <p:spPr>
          <a:xfrm>
            <a:off x="3830924" y="1995824"/>
            <a:ext cx="694891" cy="432048"/>
          </a:xfrm>
          <a:custGeom>
            <a:avLst/>
            <a:gdLst>
              <a:gd name="connsiteX0" fmla="*/ 0 w 1287888"/>
              <a:gd name="connsiteY0" fmla="*/ 759895 h 759895"/>
              <a:gd name="connsiteX1" fmla="*/ 540913 w 1287888"/>
              <a:gd name="connsiteY1" fmla="*/ 42 h 759895"/>
              <a:gd name="connsiteX2" fmla="*/ 1287888 w 1287888"/>
              <a:gd name="connsiteY2" fmla="*/ 721259 h 759895"/>
              <a:gd name="connsiteX3" fmla="*/ 1287888 w 1287888"/>
              <a:gd name="connsiteY3" fmla="*/ 721259 h 7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88" h="759895">
                <a:moveTo>
                  <a:pt x="0" y="759895"/>
                </a:moveTo>
                <a:cubicBezTo>
                  <a:pt x="163132" y="383188"/>
                  <a:pt x="326265" y="6481"/>
                  <a:pt x="540913" y="42"/>
                </a:cubicBezTo>
                <a:cubicBezTo>
                  <a:pt x="755561" y="-6397"/>
                  <a:pt x="1287888" y="721259"/>
                  <a:pt x="1287888" y="721259"/>
                </a:cubicBezTo>
                <a:lnTo>
                  <a:pt x="1287888" y="721259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十字形 32"/>
          <p:cNvSpPr/>
          <p:nvPr/>
        </p:nvSpPr>
        <p:spPr>
          <a:xfrm rot="2700000">
            <a:off x="3696744" y="681536"/>
            <a:ext cx="3075283" cy="3075283"/>
          </a:xfrm>
          <a:prstGeom prst="plus">
            <a:avLst>
              <a:gd name="adj" fmla="val 42210"/>
            </a:avLst>
          </a:prstGeom>
          <a:solidFill>
            <a:srgbClr val="FF0000">
              <a:alpha val="5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3096835" y="3667317"/>
            <a:ext cx="1017294" cy="913811"/>
            <a:chOff x="3906995" y="2947237"/>
            <a:chExt cx="1440160" cy="913811"/>
          </a:xfrm>
        </p:grpSpPr>
        <p:sp>
          <p:nvSpPr>
            <p:cNvPr id="35" name="角丸四角形 34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547664" y="3717032"/>
            <a:ext cx="1502163" cy="864096"/>
            <a:chOff x="6213000" y="3910764"/>
            <a:chExt cx="1502163" cy="864096"/>
          </a:xfrm>
        </p:grpSpPr>
        <p:sp>
          <p:nvSpPr>
            <p:cNvPr id="38" name="角丸四角形 37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6121171" y="3667317"/>
            <a:ext cx="1017294" cy="913811"/>
            <a:chOff x="3906995" y="2947237"/>
            <a:chExt cx="1440160" cy="913811"/>
          </a:xfrm>
        </p:grpSpPr>
        <p:sp>
          <p:nvSpPr>
            <p:cNvPr id="41" name="角丸四角形 40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4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4572000" y="3717032"/>
            <a:ext cx="1502163" cy="864096"/>
            <a:chOff x="6213000" y="3910764"/>
            <a:chExt cx="1502163" cy="864096"/>
          </a:xfrm>
        </p:grpSpPr>
        <p:sp>
          <p:nvSpPr>
            <p:cNvPr id="44" name="角丸四角形 43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1403648" y="299695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+mn-lt"/>
              </a:rPr>
              <a:t>List</a:t>
            </a:r>
            <a:r>
              <a:rPr kumimoji="1" lang="ja-JP" altLang="en-US" sz="3200" dirty="0" smtClean="0">
                <a:latin typeface="+mn-lt"/>
              </a:rPr>
              <a:t>の</a:t>
            </a:r>
            <a:r>
              <a:rPr kumimoji="1" lang="en-US" altLang="ja-JP" sz="3200" dirty="0" smtClean="0">
                <a:latin typeface="+mn-lt"/>
              </a:rPr>
              <a:t>Queue!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 rot="16200000">
            <a:off x="7674715" y="3952134"/>
            <a:ext cx="913811" cy="369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C000"/>
                </a:solidFill>
                <a:latin typeface="+mj-lt"/>
              </a:rPr>
              <a:t>null</a:t>
            </a:r>
            <a:endParaRPr kumimoji="1" lang="ja-JP" altLang="en-US" sz="28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0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完成！</a:t>
            </a:r>
            <a:endParaRPr kumimoji="1" lang="ja-JP" altLang="en-US" sz="4400" dirty="0"/>
          </a:p>
        </p:txBody>
      </p:sp>
      <p:sp>
        <p:nvSpPr>
          <p:cNvPr id="4" name="メモ 3"/>
          <p:cNvSpPr/>
          <p:nvPr/>
        </p:nvSpPr>
        <p:spPr>
          <a:xfrm>
            <a:off x="1653868" y="1670088"/>
            <a:ext cx="7094596" cy="226296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class Queue&lt;T&gt; {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class Node { </a:t>
            </a:r>
            <a:r>
              <a:rPr kumimoji="1" lang="en-US" altLang="ja-JP" sz="2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T    value;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kumimoji="1" lang="en-US" altLang="ja-JP" sz="2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Node 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next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; }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/>
            </a:r>
            <a:br>
              <a:rPr kumimoji="1" lang="en-US" altLang="ja-JP" sz="2800" dirty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ja-JP" sz="2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Queue&lt;Node&lt;T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&gt;&gt; </a:t>
            </a:r>
            <a:r>
              <a:rPr kumimoji="1" lang="en-US" altLang="ja-JP" sz="2800" dirty="0" err="1">
                <a:latin typeface="Consolas" pitchFamily="49" charset="0"/>
                <a:cs typeface="Consolas" pitchFamily="49" charset="0"/>
              </a:rPr>
              <a:t>for_pop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ja-JP" sz="2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Node          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for_push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; }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644008" y="4077072"/>
            <a:ext cx="302433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619672" y="4077072"/>
            <a:ext cx="302433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456875" y="4243381"/>
            <a:ext cx="1017294" cy="913811"/>
            <a:chOff x="3906995" y="2947237"/>
            <a:chExt cx="1440160" cy="913811"/>
          </a:xfrm>
        </p:grpSpPr>
        <p:sp>
          <p:nvSpPr>
            <p:cNvPr id="8" name="角丸四角形 7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7704" y="4293096"/>
            <a:ext cx="1502163" cy="864096"/>
            <a:chOff x="6213000" y="3910764"/>
            <a:chExt cx="1502163" cy="864096"/>
          </a:xfrm>
        </p:grpSpPr>
        <p:sp>
          <p:nvSpPr>
            <p:cNvPr id="11" name="角丸四角形 10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481211" y="4243381"/>
            <a:ext cx="1017294" cy="913811"/>
            <a:chOff x="3906995" y="2947237"/>
            <a:chExt cx="1440160" cy="913811"/>
          </a:xfrm>
        </p:grpSpPr>
        <p:sp>
          <p:nvSpPr>
            <p:cNvPr id="14" name="角丸四角形 13"/>
            <p:cNvSpPr/>
            <p:nvPr/>
          </p:nvSpPr>
          <p:spPr>
            <a:xfrm>
              <a:off x="3906995" y="2996952"/>
              <a:ext cx="1440160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4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4513701" y="3033787"/>
              <a:ext cx="913811" cy="740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null</a:t>
              </a:r>
              <a:endParaRPr kumimoji="1" lang="ja-JP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932040" y="4293096"/>
            <a:ext cx="1502163" cy="864096"/>
            <a:chOff x="6213000" y="3910764"/>
            <a:chExt cx="1502163" cy="864096"/>
          </a:xfrm>
        </p:grpSpPr>
        <p:sp>
          <p:nvSpPr>
            <p:cNvPr id="17" name="角丸四角形 16"/>
            <p:cNvSpPr/>
            <p:nvPr/>
          </p:nvSpPr>
          <p:spPr>
            <a:xfrm>
              <a:off x="6213000" y="3910764"/>
              <a:ext cx="1017294" cy="86409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3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</a:t>
              </a:r>
              <a:endParaRPr kumimoji="1"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7020272" y="3910764"/>
              <a:ext cx="694891" cy="432048"/>
            </a:xfrm>
            <a:custGeom>
              <a:avLst/>
              <a:gdLst>
                <a:gd name="connsiteX0" fmla="*/ 0 w 1287888"/>
                <a:gd name="connsiteY0" fmla="*/ 759895 h 759895"/>
                <a:gd name="connsiteX1" fmla="*/ 540913 w 1287888"/>
                <a:gd name="connsiteY1" fmla="*/ 42 h 759895"/>
                <a:gd name="connsiteX2" fmla="*/ 1287888 w 1287888"/>
                <a:gd name="connsiteY2" fmla="*/ 721259 h 759895"/>
                <a:gd name="connsiteX3" fmla="*/ 1287888 w 1287888"/>
                <a:gd name="connsiteY3" fmla="*/ 721259 h 7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888" h="759895">
                  <a:moveTo>
                    <a:pt x="0" y="759895"/>
                  </a:moveTo>
                  <a:cubicBezTo>
                    <a:pt x="163132" y="383188"/>
                    <a:pt x="326265" y="6481"/>
                    <a:pt x="540913" y="42"/>
                  </a:cubicBezTo>
                  <a:cubicBezTo>
                    <a:pt x="755561" y="-6397"/>
                    <a:pt x="1287888" y="721259"/>
                    <a:pt x="1287888" y="721259"/>
                  </a:cubicBezTo>
                  <a:lnTo>
                    <a:pt x="1287888" y="721259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 rot="16200000">
            <a:off x="8034755" y="4528198"/>
            <a:ext cx="913811" cy="369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C000"/>
                </a:solidFill>
                <a:latin typeface="+mj-lt"/>
              </a:rPr>
              <a:t>null</a:t>
            </a:r>
            <a:endParaRPr kumimoji="1" lang="ja-JP" altLang="en-US" sz="28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6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inaba\AppData\Local\Microsoft\Windows\Temporary Internet Files\Content.IE5\WVANF0WI\MP900431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10" y="-387424"/>
            <a:ext cx="249944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ここが</a:t>
            </a:r>
            <a:r>
              <a:rPr kumimoji="1" lang="en-US" altLang="ja-JP" sz="7200" dirty="0" smtClean="0"/>
              <a:t>Cute!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1600200"/>
            <a:ext cx="7812360" cy="4525963"/>
          </a:xfrm>
        </p:spPr>
        <p:txBody>
          <a:bodyPr/>
          <a:lstStyle/>
          <a:p>
            <a:r>
              <a:rPr lang="en-US" altLang="ja-JP" dirty="0" smtClean="0"/>
              <a:t>“Bootstrapping” </a:t>
            </a:r>
            <a:r>
              <a:rPr lang="ja-JP" altLang="en-US" dirty="0" smtClean="0"/>
              <a:t>と呼ばれています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OS </a:t>
            </a:r>
            <a:r>
              <a:rPr lang="ja-JP" altLang="en-US" dirty="0" smtClean="0"/>
              <a:t>を起動するための </a:t>
            </a:r>
            <a:r>
              <a:rPr lang="en-US" altLang="ja-JP" dirty="0" smtClean="0"/>
              <a:t>OS</a:t>
            </a:r>
          </a:p>
          <a:p>
            <a:pPr lvl="1"/>
            <a:r>
              <a:rPr lang="ja-JP" altLang="en-US" dirty="0" smtClean="0"/>
              <a:t>コンパイラ をコンパイルするための コンパイラ</a:t>
            </a:r>
            <a:endParaRPr lang="en-US" altLang="ja-JP" dirty="0" smtClean="0"/>
          </a:p>
          <a:p>
            <a:pPr lvl="1"/>
            <a:r>
              <a:rPr lang="ja-JP" altLang="en-US" u="sng" dirty="0" smtClean="0">
                <a:solidFill>
                  <a:srgbClr val="FF0000"/>
                </a:solidFill>
              </a:rPr>
              <a:t>同じ</a:t>
            </a:r>
            <a:r>
              <a:rPr lang="ja-JP" altLang="en-US" u="sng" dirty="0">
                <a:solidFill>
                  <a:srgbClr val="FF0000"/>
                </a:solidFill>
              </a:rPr>
              <a:t>こと</a:t>
            </a:r>
            <a:r>
              <a:rPr lang="ja-JP" altLang="en-US" u="sng" dirty="0" smtClean="0">
                <a:solidFill>
                  <a:srgbClr val="FF0000"/>
                </a:solidFill>
              </a:rPr>
              <a:t>がデータ構造</a:t>
            </a:r>
            <a:r>
              <a:rPr lang="en-US" altLang="ja-JP" u="sng" dirty="0" smtClean="0">
                <a:solidFill>
                  <a:srgbClr val="FF0000"/>
                </a:solidFill>
              </a:rPr>
              <a:t>/</a:t>
            </a:r>
            <a:r>
              <a:rPr lang="ja-JP" altLang="en-US" u="sng" dirty="0" smtClean="0">
                <a:solidFill>
                  <a:srgbClr val="FF0000"/>
                </a:solidFill>
              </a:rPr>
              <a:t>アルゴリズムでも考えられる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/>
              <a:t>Queue </a:t>
            </a:r>
            <a:r>
              <a:rPr lang="ja-JP" altLang="en-US" dirty="0" smtClean="0"/>
              <a:t>を実装するための </a:t>
            </a:r>
            <a:r>
              <a:rPr lang="en-US" altLang="ja-JP" dirty="0" smtClean="0"/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2592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naba\AppData\Local\Microsoft\Windows\Temporary Internet Files\Content.IE5\RVBGEXZR\MC9004125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13" y="2367111"/>
            <a:ext cx="2380043" cy="29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624931"/>
            <a:ext cx="7772400" cy="1362075"/>
          </a:xfrm>
        </p:spPr>
        <p:txBody>
          <a:bodyPr/>
          <a:lstStyle/>
          <a:p>
            <a:r>
              <a:rPr kumimoji="1" lang="en-US" altLang="ja-JP" sz="5400" dirty="0" smtClean="0"/>
              <a:t>Bootstrapping</a:t>
            </a:r>
            <a:br>
              <a:rPr kumimoji="1" lang="en-US" altLang="ja-JP" sz="5400" dirty="0" smtClean="0"/>
            </a:br>
            <a:r>
              <a:rPr lang="en-US" altLang="ja-JP" sz="5400" dirty="0" smtClean="0"/>
              <a:t>in a maze</a:t>
            </a:r>
            <a:endParaRPr kumimoji="1" lang="ja-JP" altLang="en-US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1500187"/>
          </a:xfrm>
        </p:spPr>
        <p:txBody>
          <a:bodyPr/>
          <a:lstStyle/>
          <a:p>
            <a:r>
              <a:rPr lang="ja-JP" altLang="en-US" sz="2800" dirty="0" smtClean="0"/>
              <a:t>迷路で</a:t>
            </a:r>
            <a:r>
              <a:rPr lang="ja-JP" altLang="en-US" sz="2800" dirty="0" err="1" smtClean="0"/>
              <a:t>ぶ</a:t>
            </a:r>
            <a:r>
              <a:rPr lang="ja-JP" altLang="en-US" sz="2800" dirty="0"/>
              <a:t>ー</a:t>
            </a:r>
            <a:r>
              <a:rPr lang="ja-JP" altLang="en-US" sz="2800" dirty="0" smtClean="0"/>
              <a:t>と</a:t>
            </a:r>
            <a:r>
              <a:rPr lang="ja-JP" altLang="en-US" sz="2800" dirty="0" err="1" smtClean="0"/>
              <a:t>すとらっ</a:t>
            </a:r>
            <a:r>
              <a:rPr lang="ja-JP" altLang="en-US" sz="2800" dirty="0"/>
              <a:t>ぴん</a:t>
            </a:r>
            <a:r>
              <a:rPr lang="ja-JP" altLang="en-US" sz="2800" dirty="0" smtClean="0"/>
              <a:t>ぐ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63813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lt"/>
              </a:rPr>
              <a:t>参考</a:t>
            </a:r>
            <a:r>
              <a:rPr kumimoji="1" lang="en-US" altLang="ja-JP" dirty="0" smtClean="0">
                <a:latin typeface="+mn-lt"/>
              </a:rPr>
              <a:t>: </a:t>
            </a: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://www.kmonos.net/wlog/105.html#_2232100114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7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dirty="0" smtClean="0"/>
              <a:t>よくあるアルゴリズムの問題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与えられた迷路を通り抜ける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最短ルート</a:t>
            </a:r>
            <a:r>
              <a:rPr lang="ja-JP" altLang="en-US" dirty="0" smtClean="0"/>
              <a:t>を求めるプログラムを書きなさい</a:t>
            </a:r>
            <a:endParaRPr kumimoji="1" lang="ja-JP" altLang="en-US" dirty="0"/>
          </a:p>
        </p:txBody>
      </p:sp>
      <p:pic>
        <p:nvPicPr>
          <p:cNvPr id="1026" name="Picture 2" descr="C:\Users\kinaba\AppData\Local\Microsoft\Windows\Temporary Internet Files\Content.IE5\MSYJW7YA\MP9004331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09" y="2780928"/>
            <a:ext cx="3321571" cy="24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メモ 4"/>
          <p:cNvSpPr/>
          <p:nvPr/>
        </p:nvSpPr>
        <p:spPr>
          <a:xfrm>
            <a:off x="4283968" y="3622780"/>
            <a:ext cx="4608512" cy="50405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Route shortest(Maze m);</a:t>
            </a:r>
          </a:p>
        </p:txBody>
      </p:sp>
    </p:spTree>
    <p:extLst>
      <p:ext uri="{BB962C8B-B14F-4D97-AF65-F5344CB8AC3E}">
        <p14:creationId xmlns:p14="http://schemas.microsoft.com/office/powerpoint/2010/main" val="10792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000" dirty="0" smtClean="0"/>
              <a:t>アルゴリズムと言えば！</a:t>
            </a:r>
            <a:endParaRPr kumimoji="1" lang="ja-JP" altLang="en-US" sz="6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115616" y="1484784"/>
            <a:ext cx="2952328" cy="89269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6600" dirty="0" smtClean="0"/>
              <a:t>ソート！</a:t>
            </a:r>
            <a:endParaRPr kumimoji="1" lang="ja-JP" altLang="en-US" sz="6600" dirty="0"/>
          </a:p>
        </p:txBody>
      </p:sp>
      <p:sp>
        <p:nvSpPr>
          <p:cNvPr id="2" name="円/楕円 1"/>
          <p:cNvSpPr/>
          <p:nvPr/>
        </p:nvSpPr>
        <p:spPr>
          <a:xfrm>
            <a:off x="4283968" y="3429000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Radix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588224" y="2492896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Merge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123728" y="2492896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Bubble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516216" y="4437112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Heap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87996" y="4005064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Insertion</a:t>
            </a:r>
            <a:b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788024" y="1556792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Quick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320244" y="5049180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Shell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dirty="0" smtClean="0"/>
              <a:t>ちょっと話を膨らませましょう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与えられた迷路を通り抜ける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最短ルート</a:t>
            </a:r>
            <a:r>
              <a:rPr lang="ja-JP" altLang="en-US" dirty="0" smtClean="0"/>
              <a:t>を求めるプログラムを書きなさい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最短であることの検査ルーチンも書きなさい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C:\Users\kinaba\AppData\Local\Microsoft\Windows\Temporary Internet Files\Content.IE5\RVBGEXZR\MP9004027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3564396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メモ 4"/>
          <p:cNvSpPr/>
          <p:nvPr/>
        </p:nvSpPr>
        <p:spPr>
          <a:xfrm>
            <a:off x="4716016" y="3414598"/>
            <a:ext cx="4248472" cy="224665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000" dirty="0" smtClean="0">
                <a:latin typeface="Consolas" pitchFamily="49" charset="0"/>
                <a:cs typeface="Consolas" pitchFamily="49" charset="0"/>
              </a:rPr>
              <a:t>Route shortest(Maze m);</a:t>
            </a:r>
          </a:p>
          <a:p>
            <a:r>
              <a:rPr kumimoji="1" lang="en-US" altLang="ja-JP" sz="2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check(Maze m, Route r);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Route </a:t>
            </a:r>
            <a:r>
              <a:rPr kumimoji="1" lang="en-US" altLang="ja-JP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safe_shortest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(Maze </a:t>
            </a:r>
            <a:r>
              <a:rPr kumimoji="1" lang="en-US" altLang="ja-JP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m) {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Route r = 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shortest(m</a:t>
            </a:r>
            <a:r>
              <a:rPr kumimoji="1" lang="en-US" altLang="ja-JP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(!check(</a:t>
            </a:r>
            <a:r>
              <a:rPr kumimoji="1" lang="en-US" altLang="ja-JP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m,r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)) </a:t>
            </a:r>
            <a:r>
              <a:rPr kumimoji="1" lang="en-US" altLang="ja-JP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throw Error;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return r;</a:t>
            </a:r>
          </a:p>
          <a:p>
            <a:r>
              <a:rPr kumimoji="1" lang="en-US" altLang="ja-JP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  <a:endParaRPr kumimoji="1" lang="en-US" altLang="ja-JP" sz="20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失敗例：意味のないチェック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Consolas" pitchFamily="49" charset="0"/>
                <a:cs typeface="Consolas" pitchFamily="49" charset="0"/>
              </a:rPr>
              <a:t>shortest</a:t>
            </a:r>
            <a:r>
              <a:rPr kumimoji="1" lang="ja-JP" altLang="en-US" dirty="0" smtClean="0"/>
              <a:t> が仮に間違っていても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>
                <a:latin typeface="Consolas" pitchFamily="49" charset="0"/>
                <a:cs typeface="Consolas" pitchFamily="49" charset="0"/>
              </a:rPr>
              <a:t>shortest</a:t>
            </a:r>
            <a:r>
              <a:rPr kumimoji="1" lang="ja-JP" altLang="en-US" dirty="0" smtClean="0"/>
              <a:t> の結果に</a:t>
            </a:r>
            <a:r>
              <a:rPr kumimoji="1" lang="en-US" altLang="ja-JP" dirty="0" smtClean="0"/>
              <a:t>true</a:t>
            </a:r>
            <a:r>
              <a:rPr kumimoji="1" lang="ja-JP" altLang="en-US" dirty="0" smtClean="0"/>
              <a:t>を返してしまう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lvl="1"/>
            <a:r>
              <a:rPr lang="ja-JP" altLang="en-US" dirty="0" smtClean="0"/>
              <a:t>とはいえ、最短であることをチェックするには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最短路を計算するしかなさそう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1763688" y="2780928"/>
            <a:ext cx="6840760" cy="194421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Route shortest(Maze m);</a:t>
            </a:r>
          </a:p>
          <a:p>
            <a:r>
              <a:rPr kumimoji="1" lang="en-US" altLang="ja-JP" sz="28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check(Maze m, Route r) {</a:t>
            </a:r>
          </a:p>
          <a:p>
            <a:r>
              <a:rPr kumimoji="1" lang="en-US" altLang="ja-JP" sz="28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return </a:t>
            </a:r>
            <a:r>
              <a:rPr kumimoji="1" lang="en-US" altLang="ja-JP" sz="28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r.len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== shortest(m).</a:t>
            </a:r>
            <a:r>
              <a:rPr kumimoji="1" lang="en-US" altLang="ja-JP" sz="28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;</a:t>
            </a:r>
            <a:br>
              <a:rPr kumimoji="1" lang="en-US" altLang="ja-JP" sz="28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8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endParaRPr kumimoji="1" lang="en-US" altLang="ja-JP" sz="28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Bootstrapping!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712879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元の迷路をそのまま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shortest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に投げるとダメ。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「小さい」 迷路を渡すようにすれば！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メモ 4"/>
          <p:cNvSpPr/>
          <p:nvPr/>
        </p:nvSpPr>
        <p:spPr>
          <a:xfrm>
            <a:off x="1835696" y="2852936"/>
            <a:ext cx="6768752" cy="273630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Route 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safe_shortest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(Maze m);</a:t>
            </a:r>
          </a:p>
          <a:p>
            <a:endParaRPr kumimoji="1" lang="en-US" altLang="ja-JP" sz="28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check(Maze m, Route r) {</a:t>
            </a:r>
          </a:p>
          <a:p>
            <a:r>
              <a:rPr kumimoji="1" lang="en-US" altLang="ja-JP" sz="2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return r == </a:t>
            </a:r>
            <a:r>
              <a:rPr kumimoji="1" lang="en-US" altLang="ja-JP" sz="28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safe_shortest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(m);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もっと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巧く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”shortest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を使う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!!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61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最短ルート＝他の道は遠回り</a:t>
            </a:r>
            <a:endParaRPr kumimoji="1" lang="ja-JP" altLang="en-US" sz="48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23528" y="1535239"/>
            <a:ext cx="4032448" cy="2952328"/>
            <a:chOff x="971600" y="1340768"/>
            <a:chExt cx="4032448" cy="2952328"/>
          </a:xfrm>
        </p:grpSpPr>
        <p:sp>
          <p:nvSpPr>
            <p:cNvPr id="10" name="角丸四角形 9"/>
            <p:cNvSpPr/>
            <p:nvPr/>
          </p:nvSpPr>
          <p:spPr>
            <a:xfrm>
              <a:off x="971600" y="1340768"/>
              <a:ext cx="4032448" cy="2952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1259632" y="2177862"/>
              <a:ext cx="3438659" cy="1713969"/>
            </a:xfrm>
            <a:custGeom>
              <a:avLst/>
              <a:gdLst>
                <a:gd name="connsiteX0" fmla="*/ 0 w 3438659"/>
                <a:gd name="connsiteY0" fmla="*/ 631065 h 1713969"/>
                <a:gd name="connsiteX1" fmla="*/ 270456 w 3438659"/>
                <a:gd name="connsiteY1" fmla="*/ 618186 h 1713969"/>
                <a:gd name="connsiteX2" fmla="*/ 296214 w 3438659"/>
                <a:gd name="connsiteY2" fmla="*/ 669702 h 1713969"/>
                <a:gd name="connsiteX3" fmla="*/ 347729 w 3438659"/>
                <a:gd name="connsiteY3" fmla="*/ 746975 h 1713969"/>
                <a:gd name="connsiteX4" fmla="*/ 360608 w 3438659"/>
                <a:gd name="connsiteY4" fmla="*/ 785611 h 1713969"/>
                <a:gd name="connsiteX5" fmla="*/ 373487 w 3438659"/>
                <a:gd name="connsiteY5" fmla="*/ 837127 h 1713969"/>
                <a:gd name="connsiteX6" fmla="*/ 425003 w 3438659"/>
                <a:gd name="connsiteY6" fmla="*/ 914400 h 1713969"/>
                <a:gd name="connsiteX7" fmla="*/ 450760 w 3438659"/>
                <a:gd name="connsiteY7" fmla="*/ 953037 h 1713969"/>
                <a:gd name="connsiteX8" fmla="*/ 515155 w 3438659"/>
                <a:gd name="connsiteY8" fmla="*/ 1056068 h 1713969"/>
                <a:gd name="connsiteX9" fmla="*/ 592428 w 3438659"/>
                <a:gd name="connsiteY9" fmla="*/ 1133341 h 1713969"/>
                <a:gd name="connsiteX10" fmla="*/ 695459 w 3438659"/>
                <a:gd name="connsiteY10" fmla="*/ 1171978 h 1713969"/>
                <a:gd name="connsiteX11" fmla="*/ 862884 w 3438659"/>
                <a:gd name="connsiteY11" fmla="*/ 1159099 h 1713969"/>
                <a:gd name="connsiteX12" fmla="*/ 1133341 w 3438659"/>
                <a:gd name="connsiteY12" fmla="*/ 1068947 h 1713969"/>
                <a:gd name="connsiteX13" fmla="*/ 1236372 w 3438659"/>
                <a:gd name="connsiteY13" fmla="*/ 1030310 h 1713969"/>
                <a:gd name="connsiteX14" fmla="*/ 1390918 w 3438659"/>
                <a:gd name="connsiteY14" fmla="*/ 953037 h 1713969"/>
                <a:gd name="connsiteX15" fmla="*/ 1481070 w 3438659"/>
                <a:gd name="connsiteY15" fmla="*/ 850006 h 1713969"/>
                <a:gd name="connsiteX16" fmla="*/ 1532586 w 3438659"/>
                <a:gd name="connsiteY16" fmla="*/ 824248 h 1713969"/>
                <a:gd name="connsiteX17" fmla="*/ 1584101 w 3438659"/>
                <a:gd name="connsiteY17" fmla="*/ 746975 h 1713969"/>
                <a:gd name="connsiteX18" fmla="*/ 1609859 w 3438659"/>
                <a:gd name="connsiteY18" fmla="*/ 708338 h 1713969"/>
                <a:gd name="connsiteX19" fmla="*/ 1635617 w 3438659"/>
                <a:gd name="connsiteY19" fmla="*/ 656823 h 1713969"/>
                <a:gd name="connsiteX20" fmla="*/ 1648495 w 3438659"/>
                <a:gd name="connsiteY20" fmla="*/ 618186 h 1713969"/>
                <a:gd name="connsiteX21" fmla="*/ 1674253 w 3438659"/>
                <a:gd name="connsiteY21" fmla="*/ 579549 h 1713969"/>
                <a:gd name="connsiteX22" fmla="*/ 1700011 w 3438659"/>
                <a:gd name="connsiteY22" fmla="*/ 502276 h 1713969"/>
                <a:gd name="connsiteX23" fmla="*/ 1803042 w 3438659"/>
                <a:gd name="connsiteY23" fmla="*/ 347730 h 1713969"/>
                <a:gd name="connsiteX24" fmla="*/ 1931831 w 3438659"/>
                <a:gd name="connsiteY24" fmla="*/ 244699 h 1713969"/>
                <a:gd name="connsiteX25" fmla="*/ 1970467 w 3438659"/>
                <a:gd name="connsiteY25" fmla="*/ 206062 h 1713969"/>
                <a:gd name="connsiteX26" fmla="*/ 2047741 w 3438659"/>
                <a:gd name="connsiteY26" fmla="*/ 154547 h 1713969"/>
                <a:gd name="connsiteX27" fmla="*/ 2150772 w 3438659"/>
                <a:gd name="connsiteY27" fmla="*/ 77273 h 1713969"/>
                <a:gd name="connsiteX28" fmla="*/ 2305318 w 3438659"/>
                <a:gd name="connsiteY28" fmla="*/ 25758 h 1713969"/>
                <a:gd name="connsiteX29" fmla="*/ 2434107 w 3438659"/>
                <a:gd name="connsiteY29" fmla="*/ 0 h 1713969"/>
                <a:gd name="connsiteX30" fmla="*/ 2730321 w 3438659"/>
                <a:gd name="connsiteY30" fmla="*/ 25758 h 1713969"/>
                <a:gd name="connsiteX31" fmla="*/ 2897746 w 3438659"/>
                <a:gd name="connsiteY31" fmla="*/ 115910 h 1713969"/>
                <a:gd name="connsiteX32" fmla="*/ 2936383 w 3438659"/>
                <a:gd name="connsiteY32" fmla="*/ 154547 h 1713969"/>
                <a:gd name="connsiteX33" fmla="*/ 2975019 w 3438659"/>
                <a:gd name="connsiteY33" fmla="*/ 206062 h 1713969"/>
                <a:gd name="connsiteX34" fmla="*/ 3026535 w 3438659"/>
                <a:gd name="connsiteY34" fmla="*/ 373487 h 1713969"/>
                <a:gd name="connsiteX35" fmla="*/ 2975019 w 3438659"/>
                <a:gd name="connsiteY35" fmla="*/ 824248 h 1713969"/>
                <a:gd name="connsiteX36" fmla="*/ 2910625 w 3438659"/>
                <a:gd name="connsiteY36" fmla="*/ 862885 h 1713969"/>
                <a:gd name="connsiteX37" fmla="*/ 2859110 w 3438659"/>
                <a:gd name="connsiteY37" fmla="*/ 927279 h 1713969"/>
                <a:gd name="connsiteX38" fmla="*/ 2794715 w 3438659"/>
                <a:gd name="connsiteY38" fmla="*/ 991673 h 1713969"/>
                <a:gd name="connsiteX39" fmla="*/ 2678805 w 3438659"/>
                <a:gd name="connsiteY39" fmla="*/ 1133341 h 1713969"/>
                <a:gd name="connsiteX40" fmla="*/ 2665926 w 3438659"/>
                <a:gd name="connsiteY40" fmla="*/ 1184856 h 1713969"/>
                <a:gd name="connsiteX41" fmla="*/ 2640169 w 3438659"/>
                <a:gd name="connsiteY41" fmla="*/ 1262130 h 1713969"/>
                <a:gd name="connsiteX42" fmla="*/ 2678805 w 3438659"/>
                <a:gd name="connsiteY42" fmla="*/ 1403797 h 1713969"/>
                <a:gd name="connsiteX43" fmla="*/ 2717442 w 3438659"/>
                <a:gd name="connsiteY43" fmla="*/ 1416676 h 1713969"/>
                <a:gd name="connsiteX44" fmla="*/ 2794715 w 3438659"/>
                <a:gd name="connsiteY44" fmla="*/ 1481071 h 1713969"/>
                <a:gd name="connsiteX45" fmla="*/ 2923504 w 3438659"/>
                <a:gd name="connsiteY45" fmla="*/ 1545465 h 1713969"/>
                <a:gd name="connsiteX46" fmla="*/ 3026535 w 3438659"/>
                <a:gd name="connsiteY46" fmla="*/ 1596980 h 1713969"/>
                <a:gd name="connsiteX47" fmla="*/ 3065172 w 3438659"/>
                <a:gd name="connsiteY47" fmla="*/ 1622738 h 1713969"/>
                <a:gd name="connsiteX48" fmla="*/ 3142445 w 3438659"/>
                <a:gd name="connsiteY48" fmla="*/ 1648496 h 1713969"/>
                <a:gd name="connsiteX49" fmla="*/ 3296991 w 3438659"/>
                <a:gd name="connsiteY49" fmla="*/ 1687133 h 1713969"/>
                <a:gd name="connsiteX50" fmla="*/ 3348507 w 3438659"/>
                <a:gd name="connsiteY50" fmla="*/ 1700011 h 1713969"/>
                <a:gd name="connsiteX51" fmla="*/ 3387143 w 3438659"/>
                <a:gd name="connsiteY51" fmla="*/ 1712890 h 1713969"/>
                <a:gd name="connsiteX52" fmla="*/ 3438659 w 3438659"/>
                <a:gd name="connsiteY52" fmla="*/ 1712890 h 171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38659" h="1713969">
                  <a:moveTo>
                    <a:pt x="0" y="631065"/>
                  </a:moveTo>
                  <a:cubicBezTo>
                    <a:pt x="103845" y="589526"/>
                    <a:pt x="114099" y="574753"/>
                    <a:pt x="270456" y="618186"/>
                  </a:cubicBezTo>
                  <a:cubicBezTo>
                    <a:pt x="288954" y="623325"/>
                    <a:pt x="286336" y="653239"/>
                    <a:pt x="296214" y="669702"/>
                  </a:cubicBezTo>
                  <a:cubicBezTo>
                    <a:pt x="312141" y="696247"/>
                    <a:pt x="337939" y="717607"/>
                    <a:pt x="347729" y="746975"/>
                  </a:cubicBezTo>
                  <a:cubicBezTo>
                    <a:pt x="352022" y="759854"/>
                    <a:pt x="356879" y="772558"/>
                    <a:pt x="360608" y="785611"/>
                  </a:cubicBezTo>
                  <a:cubicBezTo>
                    <a:pt x="365471" y="802630"/>
                    <a:pt x="365571" y="821295"/>
                    <a:pt x="373487" y="837127"/>
                  </a:cubicBezTo>
                  <a:cubicBezTo>
                    <a:pt x="387331" y="864816"/>
                    <a:pt x="407831" y="888642"/>
                    <a:pt x="425003" y="914400"/>
                  </a:cubicBezTo>
                  <a:cubicBezTo>
                    <a:pt x="433589" y="927279"/>
                    <a:pt x="443838" y="939193"/>
                    <a:pt x="450760" y="953037"/>
                  </a:cubicBezTo>
                  <a:cubicBezTo>
                    <a:pt x="474902" y="1001320"/>
                    <a:pt x="477538" y="1014272"/>
                    <a:pt x="515155" y="1056068"/>
                  </a:cubicBezTo>
                  <a:cubicBezTo>
                    <a:pt x="539523" y="1083144"/>
                    <a:pt x="559847" y="1117050"/>
                    <a:pt x="592428" y="1133341"/>
                  </a:cubicBezTo>
                  <a:cubicBezTo>
                    <a:pt x="659775" y="1167015"/>
                    <a:pt x="625318" y="1154443"/>
                    <a:pt x="695459" y="1171978"/>
                  </a:cubicBezTo>
                  <a:cubicBezTo>
                    <a:pt x="751267" y="1167685"/>
                    <a:pt x="807847" y="1169291"/>
                    <a:pt x="862884" y="1159099"/>
                  </a:cubicBezTo>
                  <a:cubicBezTo>
                    <a:pt x="1013055" y="1131289"/>
                    <a:pt x="1017940" y="1115107"/>
                    <a:pt x="1133341" y="1068947"/>
                  </a:cubicBezTo>
                  <a:cubicBezTo>
                    <a:pt x="1167397" y="1055325"/>
                    <a:pt x="1202924" y="1045362"/>
                    <a:pt x="1236372" y="1030310"/>
                  </a:cubicBezTo>
                  <a:cubicBezTo>
                    <a:pt x="1288895" y="1006675"/>
                    <a:pt x="1390918" y="953037"/>
                    <a:pt x="1390918" y="953037"/>
                  </a:cubicBezTo>
                  <a:cubicBezTo>
                    <a:pt x="1418861" y="915779"/>
                    <a:pt x="1442960" y="878589"/>
                    <a:pt x="1481070" y="850006"/>
                  </a:cubicBezTo>
                  <a:cubicBezTo>
                    <a:pt x="1496429" y="838487"/>
                    <a:pt x="1515414" y="832834"/>
                    <a:pt x="1532586" y="824248"/>
                  </a:cubicBezTo>
                  <a:lnTo>
                    <a:pt x="1584101" y="746975"/>
                  </a:lnTo>
                  <a:cubicBezTo>
                    <a:pt x="1592687" y="734096"/>
                    <a:pt x="1602937" y="722182"/>
                    <a:pt x="1609859" y="708338"/>
                  </a:cubicBezTo>
                  <a:cubicBezTo>
                    <a:pt x="1618445" y="691166"/>
                    <a:pt x="1628054" y="674469"/>
                    <a:pt x="1635617" y="656823"/>
                  </a:cubicBezTo>
                  <a:cubicBezTo>
                    <a:pt x="1640965" y="644345"/>
                    <a:pt x="1642424" y="630328"/>
                    <a:pt x="1648495" y="618186"/>
                  </a:cubicBezTo>
                  <a:cubicBezTo>
                    <a:pt x="1655417" y="604341"/>
                    <a:pt x="1667966" y="593694"/>
                    <a:pt x="1674253" y="579549"/>
                  </a:cubicBezTo>
                  <a:cubicBezTo>
                    <a:pt x="1685280" y="554738"/>
                    <a:pt x="1689927" y="527485"/>
                    <a:pt x="1700011" y="502276"/>
                  </a:cubicBezTo>
                  <a:cubicBezTo>
                    <a:pt x="1721157" y="449411"/>
                    <a:pt x="1767492" y="383280"/>
                    <a:pt x="1803042" y="347730"/>
                  </a:cubicBezTo>
                  <a:cubicBezTo>
                    <a:pt x="1902793" y="247979"/>
                    <a:pt x="1852877" y="271017"/>
                    <a:pt x="1931831" y="244699"/>
                  </a:cubicBezTo>
                  <a:cubicBezTo>
                    <a:pt x="1944710" y="231820"/>
                    <a:pt x="1956090" y="217244"/>
                    <a:pt x="1970467" y="206062"/>
                  </a:cubicBezTo>
                  <a:cubicBezTo>
                    <a:pt x="1994903" y="187056"/>
                    <a:pt x="2047741" y="154547"/>
                    <a:pt x="2047741" y="154547"/>
                  </a:cubicBezTo>
                  <a:cubicBezTo>
                    <a:pt x="2084575" y="99294"/>
                    <a:pt x="2068765" y="109164"/>
                    <a:pt x="2150772" y="77273"/>
                  </a:cubicBezTo>
                  <a:cubicBezTo>
                    <a:pt x="2201382" y="57592"/>
                    <a:pt x="2251755" y="34685"/>
                    <a:pt x="2305318" y="25758"/>
                  </a:cubicBezTo>
                  <a:cubicBezTo>
                    <a:pt x="2400051" y="9969"/>
                    <a:pt x="2357258" y="19212"/>
                    <a:pt x="2434107" y="0"/>
                  </a:cubicBezTo>
                  <a:cubicBezTo>
                    <a:pt x="2532845" y="8586"/>
                    <a:pt x="2633368" y="5192"/>
                    <a:pt x="2730321" y="25758"/>
                  </a:cubicBezTo>
                  <a:cubicBezTo>
                    <a:pt x="2741494" y="28128"/>
                    <a:pt x="2861569" y="85762"/>
                    <a:pt x="2897746" y="115910"/>
                  </a:cubicBezTo>
                  <a:cubicBezTo>
                    <a:pt x="2911738" y="127570"/>
                    <a:pt x="2924530" y="140718"/>
                    <a:pt x="2936383" y="154547"/>
                  </a:cubicBezTo>
                  <a:cubicBezTo>
                    <a:pt x="2950352" y="170844"/>
                    <a:pt x="2962140" y="188890"/>
                    <a:pt x="2975019" y="206062"/>
                  </a:cubicBezTo>
                  <a:cubicBezTo>
                    <a:pt x="3019253" y="338764"/>
                    <a:pt x="3003778" y="282461"/>
                    <a:pt x="3026535" y="373487"/>
                  </a:cubicBezTo>
                  <a:cubicBezTo>
                    <a:pt x="3021286" y="541441"/>
                    <a:pt x="3109755" y="723195"/>
                    <a:pt x="2975019" y="824248"/>
                  </a:cubicBezTo>
                  <a:cubicBezTo>
                    <a:pt x="2954993" y="839267"/>
                    <a:pt x="2932090" y="850006"/>
                    <a:pt x="2910625" y="862885"/>
                  </a:cubicBezTo>
                  <a:cubicBezTo>
                    <a:pt x="2893453" y="884350"/>
                    <a:pt x="2877499" y="906847"/>
                    <a:pt x="2859110" y="927279"/>
                  </a:cubicBezTo>
                  <a:cubicBezTo>
                    <a:pt x="2838803" y="949842"/>
                    <a:pt x="2814323" y="968500"/>
                    <a:pt x="2794715" y="991673"/>
                  </a:cubicBezTo>
                  <a:cubicBezTo>
                    <a:pt x="2633006" y="1182783"/>
                    <a:pt x="2778985" y="1033161"/>
                    <a:pt x="2678805" y="1133341"/>
                  </a:cubicBezTo>
                  <a:cubicBezTo>
                    <a:pt x="2674512" y="1150513"/>
                    <a:pt x="2671012" y="1167902"/>
                    <a:pt x="2665926" y="1184856"/>
                  </a:cubicBezTo>
                  <a:cubicBezTo>
                    <a:pt x="2658124" y="1210862"/>
                    <a:pt x="2640169" y="1262130"/>
                    <a:pt x="2640169" y="1262130"/>
                  </a:cubicBezTo>
                  <a:cubicBezTo>
                    <a:pt x="2645194" y="1302330"/>
                    <a:pt x="2638220" y="1371329"/>
                    <a:pt x="2678805" y="1403797"/>
                  </a:cubicBezTo>
                  <a:cubicBezTo>
                    <a:pt x="2689406" y="1412278"/>
                    <a:pt x="2704563" y="1412383"/>
                    <a:pt x="2717442" y="1416676"/>
                  </a:cubicBezTo>
                  <a:cubicBezTo>
                    <a:pt x="2759704" y="1480069"/>
                    <a:pt x="2722094" y="1437498"/>
                    <a:pt x="2794715" y="1481071"/>
                  </a:cubicBezTo>
                  <a:cubicBezTo>
                    <a:pt x="2904238" y="1546785"/>
                    <a:pt x="2831937" y="1522573"/>
                    <a:pt x="2923504" y="1545465"/>
                  </a:cubicBezTo>
                  <a:cubicBezTo>
                    <a:pt x="2957848" y="1562637"/>
                    <a:pt x="2994587" y="1575681"/>
                    <a:pt x="3026535" y="1596980"/>
                  </a:cubicBezTo>
                  <a:cubicBezTo>
                    <a:pt x="3039414" y="1605566"/>
                    <a:pt x="3051027" y="1616451"/>
                    <a:pt x="3065172" y="1622738"/>
                  </a:cubicBezTo>
                  <a:cubicBezTo>
                    <a:pt x="3089983" y="1633765"/>
                    <a:pt x="3116105" y="1641911"/>
                    <a:pt x="3142445" y="1648496"/>
                  </a:cubicBezTo>
                  <a:lnTo>
                    <a:pt x="3296991" y="1687133"/>
                  </a:lnTo>
                  <a:cubicBezTo>
                    <a:pt x="3314163" y="1691426"/>
                    <a:pt x="3331715" y="1694414"/>
                    <a:pt x="3348507" y="1700011"/>
                  </a:cubicBezTo>
                  <a:cubicBezTo>
                    <a:pt x="3361386" y="1704304"/>
                    <a:pt x="3373704" y="1710970"/>
                    <a:pt x="3387143" y="1712890"/>
                  </a:cubicBezTo>
                  <a:cubicBezTo>
                    <a:pt x="3404142" y="1715319"/>
                    <a:pt x="3421487" y="1712890"/>
                    <a:pt x="3438659" y="1712890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92132" y="1412776"/>
              <a:ext cx="2736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これが最短</a:t>
              </a:r>
              <a:endParaRPr kumimoji="1" lang="en-US" altLang="ja-JP" sz="2800" dirty="0" smtClean="0"/>
            </a:p>
            <a:p>
              <a:r>
                <a:rPr kumimoji="1" lang="ja-JP" altLang="en-US" sz="2800" dirty="0"/>
                <a:t>ということ</a:t>
              </a:r>
              <a:r>
                <a:rPr kumimoji="1" lang="ja-JP" altLang="en-US" sz="2800" dirty="0" smtClean="0"/>
                <a:t>は・・・</a:t>
              </a:r>
              <a:endParaRPr kumimoji="1" lang="ja-JP" altLang="en-US" sz="2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883092" y="1196752"/>
            <a:ext cx="4032448" cy="2952328"/>
            <a:chOff x="4848215" y="1889829"/>
            <a:chExt cx="4032448" cy="2952328"/>
          </a:xfrm>
        </p:grpSpPr>
        <p:sp>
          <p:nvSpPr>
            <p:cNvPr id="11" name="角丸四角形 10"/>
            <p:cNvSpPr/>
            <p:nvPr/>
          </p:nvSpPr>
          <p:spPr>
            <a:xfrm>
              <a:off x="4848215" y="1889829"/>
              <a:ext cx="4032448" cy="295232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/>
            <p:cNvSpPr/>
            <p:nvPr/>
          </p:nvSpPr>
          <p:spPr>
            <a:xfrm>
              <a:off x="5292080" y="2780927"/>
              <a:ext cx="3438659" cy="1713969"/>
            </a:xfrm>
            <a:custGeom>
              <a:avLst/>
              <a:gdLst>
                <a:gd name="connsiteX0" fmla="*/ 0 w 3438659"/>
                <a:gd name="connsiteY0" fmla="*/ 631065 h 1713969"/>
                <a:gd name="connsiteX1" fmla="*/ 270456 w 3438659"/>
                <a:gd name="connsiteY1" fmla="*/ 618186 h 1713969"/>
                <a:gd name="connsiteX2" fmla="*/ 296214 w 3438659"/>
                <a:gd name="connsiteY2" fmla="*/ 669702 h 1713969"/>
                <a:gd name="connsiteX3" fmla="*/ 347729 w 3438659"/>
                <a:gd name="connsiteY3" fmla="*/ 746975 h 1713969"/>
                <a:gd name="connsiteX4" fmla="*/ 360608 w 3438659"/>
                <a:gd name="connsiteY4" fmla="*/ 785611 h 1713969"/>
                <a:gd name="connsiteX5" fmla="*/ 373487 w 3438659"/>
                <a:gd name="connsiteY5" fmla="*/ 837127 h 1713969"/>
                <a:gd name="connsiteX6" fmla="*/ 425003 w 3438659"/>
                <a:gd name="connsiteY6" fmla="*/ 914400 h 1713969"/>
                <a:gd name="connsiteX7" fmla="*/ 450760 w 3438659"/>
                <a:gd name="connsiteY7" fmla="*/ 953037 h 1713969"/>
                <a:gd name="connsiteX8" fmla="*/ 515155 w 3438659"/>
                <a:gd name="connsiteY8" fmla="*/ 1056068 h 1713969"/>
                <a:gd name="connsiteX9" fmla="*/ 592428 w 3438659"/>
                <a:gd name="connsiteY9" fmla="*/ 1133341 h 1713969"/>
                <a:gd name="connsiteX10" fmla="*/ 695459 w 3438659"/>
                <a:gd name="connsiteY10" fmla="*/ 1171978 h 1713969"/>
                <a:gd name="connsiteX11" fmla="*/ 862884 w 3438659"/>
                <a:gd name="connsiteY11" fmla="*/ 1159099 h 1713969"/>
                <a:gd name="connsiteX12" fmla="*/ 1133341 w 3438659"/>
                <a:gd name="connsiteY12" fmla="*/ 1068947 h 1713969"/>
                <a:gd name="connsiteX13" fmla="*/ 1236372 w 3438659"/>
                <a:gd name="connsiteY13" fmla="*/ 1030310 h 1713969"/>
                <a:gd name="connsiteX14" fmla="*/ 1390918 w 3438659"/>
                <a:gd name="connsiteY14" fmla="*/ 953037 h 1713969"/>
                <a:gd name="connsiteX15" fmla="*/ 1481070 w 3438659"/>
                <a:gd name="connsiteY15" fmla="*/ 850006 h 1713969"/>
                <a:gd name="connsiteX16" fmla="*/ 1532586 w 3438659"/>
                <a:gd name="connsiteY16" fmla="*/ 824248 h 1713969"/>
                <a:gd name="connsiteX17" fmla="*/ 1584101 w 3438659"/>
                <a:gd name="connsiteY17" fmla="*/ 746975 h 1713969"/>
                <a:gd name="connsiteX18" fmla="*/ 1609859 w 3438659"/>
                <a:gd name="connsiteY18" fmla="*/ 708338 h 1713969"/>
                <a:gd name="connsiteX19" fmla="*/ 1635617 w 3438659"/>
                <a:gd name="connsiteY19" fmla="*/ 656823 h 1713969"/>
                <a:gd name="connsiteX20" fmla="*/ 1648495 w 3438659"/>
                <a:gd name="connsiteY20" fmla="*/ 618186 h 1713969"/>
                <a:gd name="connsiteX21" fmla="*/ 1674253 w 3438659"/>
                <a:gd name="connsiteY21" fmla="*/ 579549 h 1713969"/>
                <a:gd name="connsiteX22" fmla="*/ 1700011 w 3438659"/>
                <a:gd name="connsiteY22" fmla="*/ 502276 h 1713969"/>
                <a:gd name="connsiteX23" fmla="*/ 1803042 w 3438659"/>
                <a:gd name="connsiteY23" fmla="*/ 347730 h 1713969"/>
                <a:gd name="connsiteX24" fmla="*/ 1931831 w 3438659"/>
                <a:gd name="connsiteY24" fmla="*/ 244699 h 1713969"/>
                <a:gd name="connsiteX25" fmla="*/ 1970467 w 3438659"/>
                <a:gd name="connsiteY25" fmla="*/ 206062 h 1713969"/>
                <a:gd name="connsiteX26" fmla="*/ 2047741 w 3438659"/>
                <a:gd name="connsiteY26" fmla="*/ 154547 h 1713969"/>
                <a:gd name="connsiteX27" fmla="*/ 2150772 w 3438659"/>
                <a:gd name="connsiteY27" fmla="*/ 77273 h 1713969"/>
                <a:gd name="connsiteX28" fmla="*/ 2305318 w 3438659"/>
                <a:gd name="connsiteY28" fmla="*/ 25758 h 1713969"/>
                <a:gd name="connsiteX29" fmla="*/ 2434107 w 3438659"/>
                <a:gd name="connsiteY29" fmla="*/ 0 h 1713969"/>
                <a:gd name="connsiteX30" fmla="*/ 2730321 w 3438659"/>
                <a:gd name="connsiteY30" fmla="*/ 25758 h 1713969"/>
                <a:gd name="connsiteX31" fmla="*/ 2897746 w 3438659"/>
                <a:gd name="connsiteY31" fmla="*/ 115910 h 1713969"/>
                <a:gd name="connsiteX32" fmla="*/ 2936383 w 3438659"/>
                <a:gd name="connsiteY32" fmla="*/ 154547 h 1713969"/>
                <a:gd name="connsiteX33" fmla="*/ 2975019 w 3438659"/>
                <a:gd name="connsiteY33" fmla="*/ 206062 h 1713969"/>
                <a:gd name="connsiteX34" fmla="*/ 3026535 w 3438659"/>
                <a:gd name="connsiteY34" fmla="*/ 373487 h 1713969"/>
                <a:gd name="connsiteX35" fmla="*/ 2975019 w 3438659"/>
                <a:gd name="connsiteY35" fmla="*/ 824248 h 1713969"/>
                <a:gd name="connsiteX36" fmla="*/ 2910625 w 3438659"/>
                <a:gd name="connsiteY36" fmla="*/ 862885 h 1713969"/>
                <a:gd name="connsiteX37" fmla="*/ 2859110 w 3438659"/>
                <a:gd name="connsiteY37" fmla="*/ 927279 h 1713969"/>
                <a:gd name="connsiteX38" fmla="*/ 2794715 w 3438659"/>
                <a:gd name="connsiteY38" fmla="*/ 991673 h 1713969"/>
                <a:gd name="connsiteX39" fmla="*/ 2678805 w 3438659"/>
                <a:gd name="connsiteY39" fmla="*/ 1133341 h 1713969"/>
                <a:gd name="connsiteX40" fmla="*/ 2665926 w 3438659"/>
                <a:gd name="connsiteY40" fmla="*/ 1184856 h 1713969"/>
                <a:gd name="connsiteX41" fmla="*/ 2640169 w 3438659"/>
                <a:gd name="connsiteY41" fmla="*/ 1262130 h 1713969"/>
                <a:gd name="connsiteX42" fmla="*/ 2678805 w 3438659"/>
                <a:gd name="connsiteY42" fmla="*/ 1403797 h 1713969"/>
                <a:gd name="connsiteX43" fmla="*/ 2717442 w 3438659"/>
                <a:gd name="connsiteY43" fmla="*/ 1416676 h 1713969"/>
                <a:gd name="connsiteX44" fmla="*/ 2794715 w 3438659"/>
                <a:gd name="connsiteY44" fmla="*/ 1481071 h 1713969"/>
                <a:gd name="connsiteX45" fmla="*/ 2923504 w 3438659"/>
                <a:gd name="connsiteY45" fmla="*/ 1545465 h 1713969"/>
                <a:gd name="connsiteX46" fmla="*/ 3026535 w 3438659"/>
                <a:gd name="connsiteY46" fmla="*/ 1596980 h 1713969"/>
                <a:gd name="connsiteX47" fmla="*/ 3065172 w 3438659"/>
                <a:gd name="connsiteY47" fmla="*/ 1622738 h 1713969"/>
                <a:gd name="connsiteX48" fmla="*/ 3142445 w 3438659"/>
                <a:gd name="connsiteY48" fmla="*/ 1648496 h 1713969"/>
                <a:gd name="connsiteX49" fmla="*/ 3296991 w 3438659"/>
                <a:gd name="connsiteY49" fmla="*/ 1687133 h 1713969"/>
                <a:gd name="connsiteX50" fmla="*/ 3348507 w 3438659"/>
                <a:gd name="connsiteY50" fmla="*/ 1700011 h 1713969"/>
                <a:gd name="connsiteX51" fmla="*/ 3387143 w 3438659"/>
                <a:gd name="connsiteY51" fmla="*/ 1712890 h 1713969"/>
                <a:gd name="connsiteX52" fmla="*/ 3438659 w 3438659"/>
                <a:gd name="connsiteY52" fmla="*/ 1712890 h 171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38659" h="1713969">
                  <a:moveTo>
                    <a:pt x="0" y="631065"/>
                  </a:moveTo>
                  <a:cubicBezTo>
                    <a:pt x="103845" y="589526"/>
                    <a:pt x="114099" y="574753"/>
                    <a:pt x="270456" y="618186"/>
                  </a:cubicBezTo>
                  <a:cubicBezTo>
                    <a:pt x="288954" y="623325"/>
                    <a:pt x="286336" y="653239"/>
                    <a:pt x="296214" y="669702"/>
                  </a:cubicBezTo>
                  <a:cubicBezTo>
                    <a:pt x="312141" y="696247"/>
                    <a:pt x="337939" y="717607"/>
                    <a:pt x="347729" y="746975"/>
                  </a:cubicBezTo>
                  <a:cubicBezTo>
                    <a:pt x="352022" y="759854"/>
                    <a:pt x="356879" y="772558"/>
                    <a:pt x="360608" y="785611"/>
                  </a:cubicBezTo>
                  <a:cubicBezTo>
                    <a:pt x="365471" y="802630"/>
                    <a:pt x="365571" y="821295"/>
                    <a:pt x="373487" y="837127"/>
                  </a:cubicBezTo>
                  <a:cubicBezTo>
                    <a:pt x="387331" y="864816"/>
                    <a:pt x="407831" y="888642"/>
                    <a:pt x="425003" y="914400"/>
                  </a:cubicBezTo>
                  <a:cubicBezTo>
                    <a:pt x="433589" y="927279"/>
                    <a:pt x="443838" y="939193"/>
                    <a:pt x="450760" y="953037"/>
                  </a:cubicBezTo>
                  <a:cubicBezTo>
                    <a:pt x="474902" y="1001320"/>
                    <a:pt x="477538" y="1014272"/>
                    <a:pt x="515155" y="1056068"/>
                  </a:cubicBezTo>
                  <a:cubicBezTo>
                    <a:pt x="539523" y="1083144"/>
                    <a:pt x="559847" y="1117050"/>
                    <a:pt x="592428" y="1133341"/>
                  </a:cubicBezTo>
                  <a:cubicBezTo>
                    <a:pt x="659775" y="1167015"/>
                    <a:pt x="625318" y="1154443"/>
                    <a:pt x="695459" y="1171978"/>
                  </a:cubicBezTo>
                  <a:cubicBezTo>
                    <a:pt x="751267" y="1167685"/>
                    <a:pt x="807847" y="1169291"/>
                    <a:pt x="862884" y="1159099"/>
                  </a:cubicBezTo>
                  <a:cubicBezTo>
                    <a:pt x="1013055" y="1131289"/>
                    <a:pt x="1017940" y="1115107"/>
                    <a:pt x="1133341" y="1068947"/>
                  </a:cubicBezTo>
                  <a:cubicBezTo>
                    <a:pt x="1167397" y="1055325"/>
                    <a:pt x="1202924" y="1045362"/>
                    <a:pt x="1236372" y="1030310"/>
                  </a:cubicBezTo>
                  <a:cubicBezTo>
                    <a:pt x="1288895" y="1006675"/>
                    <a:pt x="1390918" y="953037"/>
                    <a:pt x="1390918" y="953037"/>
                  </a:cubicBezTo>
                  <a:cubicBezTo>
                    <a:pt x="1418861" y="915779"/>
                    <a:pt x="1442960" y="878589"/>
                    <a:pt x="1481070" y="850006"/>
                  </a:cubicBezTo>
                  <a:cubicBezTo>
                    <a:pt x="1496429" y="838487"/>
                    <a:pt x="1515414" y="832834"/>
                    <a:pt x="1532586" y="824248"/>
                  </a:cubicBezTo>
                  <a:lnTo>
                    <a:pt x="1584101" y="746975"/>
                  </a:lnTo>
                  <a:cubicBezTo>
                    <a:pt x="1592687" y="734096"/>
                    <a:pt x="1602937" y="722182"/>
                    <a:pt x="1609859" y="708338"/>
                  </a:cubicBezTo>
                  <a:cubicBezTo>
                    <a:pt x="1618445" y="691166"/>
                    <a:pt x="1628054" y="674469"/>
                    <a:pt x="1635617" y="656823"/>
                  </a:cubicBezTo>
                  <a:cubicBezTo>
                    <a:pt x="1640965" y="644345"/>
                    <a:pt x="1642424" y="630328"/>
                    <a:pt x="1648495" y="618186"/>
                  </a:cubicBezTo>
                  <a:cubicBezTo>
                    <a:pt x="1655417" y="604341"/>
                    <a:pt x="1667966" y="593694"/>
                    <a:pt x="1674253" y="579549"/>
                  </a:cubicBezTo>
                  <a:cubicBezTo>
                    <a:pt x="1685280" y="554738"/>
                    <a:pt x="1689927" y="527485"/>
                    <a:pt x="1700011" y="502276"/>
                  </a:cubicBezTo>
                  <a:cubicBezTo>
                    <a:pt x="1721157" y="449411"/>
                    <a:pt x="1767492" y="383280"/>
                    <a:pt x="1803042" y="347730"/>
                  </a:cubicBezTo>
                  <a:cubicBezTo>
                    <a:pt x="1902793" y="247979"/>
                    <a:pt x="1852877" y="271017"/>
                    <a:pt x="1931831" y="244699"/>
                  </a:cubicBezTo>
                  <a:cubicBezTo>
                    <a:pt x="1944710" y="231820"/>
                    <a:pt x="1956090" y="217244"/>
                    <a:pt x="1970467" y="206062"/>
                  </a:cubicBezTo>
                  <a:cubicBezTo>
                    <a:pt x="1994903" y="187056"/>
                    <a:pt x="2047741" y="154547"/>
                    <a:pt x="2047741" y="154547"/>
                  </a:cubicBezTo>
                  <a:cubicBezTo>
                    <a:pt x="2084575" y="99294"/>
                    <a:pt x="2068765" y="109164"/>
                    <a:pt x="2150772" y="77273"/>
                  </a:cubicBezTo>
                  <a:cubicBezTo>
                    <a:pt x="2201382" y="57592"/>
                    <a:pt x="2251755" y="34685"/>
                    <a:pt x="2305318" y="25758"/>
                  </a:cubicBezTo>
                  <a:cubicBezTo>
                    <a:pt x="2400051" y="9969"/>
                    <a:pt x="2357258" y="19212"/>
                    <a:pt x="2434107" y="0"/>
                  </a:cubicBezTo>
                  <a:cubicBezTo>
                    <a:pt x="2532845" y="8586"/>
                    <a:pt x="2633368" y="5192"/>
                    <a:pt x="2730321" y="25758"/>
                  </a:cubicBezTo>
                  <a:cubicBezTo>
                    <a:pt x="2741494" y="28128"/>
                    <a:pt x="2861569" y="85762"/>
                    <a:pt x="2897746" y="115910"/>
                  </a:cubicBezTo>
                  <a:cubicBezTo>
                    <a:pt x="2911738" y="127570"/>
                    <a:pt x="2924530" y="140718"/>
                    <a:pt x="2936383" y="154547"/>
                  </a:cubicBezTo>
                  <a:cubicBezTo>
                    <a:pt x="2950352" y="170844"/>
                    <a:pt x="2962140" y="188890"/>
                    <a:pt x="2975019" y="206062"/>
                  </a:cubicBezTo>
                  <a:cubicBezTo>
                    <a:pt x="3019253" y="338764"/>
                    <a:pt x="3003778" y="282461"/>
                    <a:pt x="3026535" y="373487"/>
                  </a:cubicBezTo>
                  <a:cubicBezTo>
                    <a:pt x="3021286" y="541441"/>
                    <a:pt x="3109755" y="723195"/>
                    <a:pt x="2975019" y="824248"/>
                  </a:cubicBezTo>
                  <a:cubicBezTo>
                    <a:pt x="2954993" y="839267"/>
                    <a:pt x="2932090" y="850006"/>
                    <a:pt x="2910625" y="862885"/>
                  </a:cubicBezTo>
                  <a:cubicBezTo>
                    <a:pt x="2893453" y="884350"/>
                    <a:pt x="2877499" y="906847"/>
                    <a:pt x="2859110" y="927279"/>
                  </a:cubicBezTo>
                  <a:cubicBezTo>
                    <a:pt x="2838803" y="949842"/>
                    <a:pt x="2814323" y="968500"/>
                    <a:pt x="2794715" y="991673"/>
                  </a:cubicBezTo>
                  <a:cubicBezTo>
                    <a:pt x="2633006" y="1182783"/>
                    <a:pt x="2778985" y="1033161"/>
                    <a:pt x="2678805" y="1133341"/>
                  </a:cubicBezTo>
                  <a:cubicBezTo>
                    <a:pt x="2674512" y="1150513"/>
                    <a:pt x="2671012" y="1167902"/>
                    <a:pt x="2665926" y="1184856"/>
                  </a:cubicBezTo>
                  <a:cubicBezTo>
                    <a:pt x="2658124" y="1210862"/>
                    <a:pt x="2640169" y="1262130"/>
                    <a:pt x="2640169" y="1262130"/>
                  </a:cubicBezTo>
                  <a:cubicBezTo>
                    <a:pt x="2645194" y="1302330"/>
                    <a:pt x="2638220" y="1371329"/>
                    <a:pt x="2678805" y="1403797"/>
                  </a:cubicBezTo>
                  <a:cubicBezTo>
                    <a:pt x="2689406" y="1412278"/>
                    <a:pt x="2704563" y="1412383"/>
                    <a:pt x="2717442" y="1416676"/>
                  </a:cubicBezTo>
                  <a:cubicBezTo>
                    <a:pt x="2759704" y="1480069"/>
                    <a:pt x="2722094" y="1437498"/>
                    <a:pt x="2794715" y="1481071"/>
                  </a:cubicBezTo>
                  <a:cubicBezTo>
                    <a:pt x="2904238" y="1546785"/>
                    <a:pt x="2831937" y="1522573"/>
                    <a:pt x="2923504" y="1545465"/>
                  </a:cubicBezTo>
                  <a:cubicBezTo>
                    <a:pt x="2957848" y="1562637"/>
                    <a:pt x="2994587" y="1575681"/>
                    <a:pt x="3026535" y="1596980"/>
                  </a:cubicBezTo>
                  <a:cubicBezTo>
                    <a:pt x="3039414" y="1605566"/>
                    <a:pt x="3051027" y="1616451"/>
                    <a:pt x="3065172" y="1622738"/>
                  </a:cubicBezTo>
                  <a:cubicBezTo>
                    <a:pt x="3089983" y="1633765"/>
                    <a:pt x="3116105" y="1641911"/>
                    <a:pt x="3142445" y="1648496"/>
                  </a:cubicBezTo>
                  <a:lnTo>
                    <a:pt x="3296991" y="1687133"/>
                  </a:lnTo>
                  <a:cubicBezTo>
                    <a:pt x="3314163" y="1691426"/>
                    <a:pt x="3331715" y="1694414"/>
                    <a:pt x="3348507" y="1700011"/>
                  </a:cubicBezTo>
                  <a:cubicBezTo>
                    <a:pt x="3361386" y="1704304"/>
                    <a:pt x="3373704" y="1710970"/>
                    <a:pt x="3387143" y="1712890"/>
                  </a:cubicBezTo>
                  <a:cubicBezTo>
                    <a:pt x="3404142" y="1715319"/>
                    <a:pt x="3421487" y="1712890"/>
                    <a:pt x="3438659" y="1712890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6864439" y="3631842"/>
              <a:ext cx="1017431" cy="425101"/>
            </a:xfrm>
            <a:custGeom>
              <a:avLst/>
              <a:gdLst>
                <a:gd name="connsiteX0" fmla="*/ 0 w 1017431"/>
                <a:gd name="connsiteY0" fmla="*/ 0 h 425101"/>
                <a:gd name="connsiteX1" fmla="*/ 51516 w 1017431"/>
                <a:gd name="connsiteY1" fmla="*/ 115910 h 425101"/>
                <a:gd name="connsiteX2" fmla="*/ 64395 w 1017431"/>
                <a:gd name="connsiteY2" fmla="*/ 218941 h 425101"/>
                <a:gd name="connsiteX3" fmla="*/ 90153 w 1017431"/>
                <a:gd name="connsiteY3" fmla="*/ 296214 h 425101"/>
                <a:gd name="connsiteX4" fmla="*/ 128789 w 1017431"/>
                <a:gd name="connsiteY4" fmla="*/ 309093 h 425101"/>
                <a:gd name="connsiteX5" fmla="*/ 309093 w 1017431"/>
                <a:gd name="connsiteY5" fmla="*/ 270457 h 425101"/>
                <a:gd name="connsiteX6" fmla="*/ 386367 w 1017431"/>
                <a:gd name="connsiteY6" fmla="*/ 180304 h 425101"/>
                <a:gd name="connsiteX7" fmla="*/ 425003 w 1017431"/>
                <a:gd name="connsiteY7" fmla="*/ 154547 h 425101"/>
                <a:gd name="connsiteX8" fmla="*/ 476519 w 1017431"/>
                <a:gd name="connsiteY8" fmla="*/ 103031 h 425101"/>
                <a:gd name="connsiteX9" fmla="*/ 515155 w 1017431"/>
                <a:gd name="connsiteY9" fmla="*/ 77273 h 425101"/>
                <a:gd name="connsiteX10" fmla="*/ 592429 w 1017431"/>
                <a:gd name="connsiteY10" fmla="*/ 25758 h 425101"/>
                <a:gd name="connsiteX11" fmla="*/ 643944 w 1017431"/>
                <a:gd name="connsiteY11" fmla="*/ 38637 h 425101"/>
                <a:gd name="connsiteX12" fmla="*/ 708338 w 1017431"/>
                <a:gd name="connsiteY12" fmla="*/ 103031 h 425101"/>
                <a:gd name="connsiteX13" fmla="*/ 721217 w 1017431"/>
                <a:gd name="connsiteY13" fmla="*/ 141668 h 425101"/>
                <a:gd name="connsiteX14" fmla="*/ 772733 w 1017431"/>
                <a:gd name="connsiteY14" fmla="*/ 218941 h 425101"/>
                <a:gd name="connsiteX15" fmla="*/ 785612 w 1017431"/>
                <a:gd name="connsiteY15" fmla="*/ 270457 h 425101"/>
                <a:gd name="connsiteX16" fmla="*/ 824248 w 1017431"/>
                <a:gd name="connsiteY16" fmla="*/ 347730 h 425101"/>
                <a:gd name="connsiteX17" fmla="*/ 901522 w 1017431"/>
                <a:gd name="connsiteY17" fmla="*/ 386366 h 425101"/>
                <a:gd name="connsiteX18" fmla="*/ 940158 w 1017431"/>
                <a:gd name="connsiteY18" fmla="*/ 412124 h 425101"/>
                <a:gd name="connsiteX19" fmla="*/ 1017431 w 1017431"/>
                <a:gd name="connsiteY19" fmla="*/ 425003 h 42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7431" h="425101">
                  <a:moveTo>
                    <a:pt x="0" y="0"/>
                  </a:moveTo>
                  <a:cubicBezTo>
                    <a:pt x="35374" y="58957"/>
                    <a:pt x="41312" y="54688"/>
                    <a:pt x="51516" y="115910"/>
                  </a:cubicBezTo>
                  <a:cubicBezTo>
                    <a:pt x="57206" y="150050"/>
                    <a:pt x="57143" y="185098"/>
                    <a:pt x="64395" y="218941"/>
                  </a:cubicBezTo>
                  <a:cubicBezTo>
                    <a:pt x="70084" y="245489"/>
                    <a:pt x="64395" y="287628"/>
                    <a:pt x="90153" y="296214"/>
                  </a:cubicBezTo>
                  <a:lnTo>
                    <a:pt x="128789" y="309093"/>
                  </a:lnTo>
                  <a:cubicBezTo>
                    <a:pt x="198799" y="302092"/>
                    <a:pt x="253645" y="312042"/>
                    <a:pt x="309093" y="270457"/>
                  </a:cubicBezTo>
                  <a:cubicBezTo>
                    <a:pt x="432186" y="178137"/>
                    <a:pt x="308493" y="258178"/>
                    <a:pt x="386367" y="180304"/>
                  </a:cubicBezTo>
                  <a:cubicBezTo>
                    <a:pt x="397312" y="169359"/>
                    <a:pt x="413251" y="164620"/>
                    <a:pt x="425003" y="154547"/>
                  </a:cubicBezTo>
                  <a:cubicBezTo>
                    <a:pt x="443441" y="138743"/>
                    <a:pt x="458081" y="118835"/>
                    <a:pt x="476519" y="103031"/>
                  </a:cubicBezTo>
                  <a:cubicBezTo>
                    <a:pt x="488271" y="92958"/>
                    <a:pt x="503264" y="87182"/>
                    <a:pt x="515155" y="77273"/>
                  </a:cubicBezTo>
                  <a:cubicBezTo>
                    <a:pt x="579468" y="23679"/>
                    <a:pt x="524530" y="48391"/>
                    <a:pt x="592429" y="25758"/>
                  </a:cubicBezTo>
                  <a:cubicBezTo>
                    <a:pt x="609601" y="30051"/>
                    <a:pt x="627675" y="31664"/>
                    <a:pt x="643944" y="38637"/>
                  </a:cubicBezTo>
                  <a:cubicBezTo>
                    <a:pt x="676727" y="52687"/>
                    <a:pt x="692727" y="71809"/>
                    <a:pt x="708338" y="103031"/>
                  </a:cubicBezTo>
                  <a:cubicBezTo>
                    <a:pt x="714409" y="115173"/>
                    <a:pt x="714624" y="129801"/>
                    <a:pt x="721217" y="141668"/>
                  </a:cubicBezTo>
                  <a:cubicBezTo>
                    <a:pt x="736251" y="168729"/>
                    <a:pt x="772733" y="218941"/>
                    <a:pt x="772733" y="218941"/>
                  </a:cubicBezTo>
                  <a:cubicBezTo>
                    <a:pt x="777026" y="236113"/>
                    <a:pt x="780749" y="253438"/>
                    <a:pt x="785612" y="270457"/>
                  </a:cubicBezTo>
                  <a:cubicBezTo>
                    <a:pt x="793991" y="299784"/>
                    <a:pt x="801673" y="325154"/>
                    <a:pt x="824248" y="347730"/>
                  </a:cubicBezTo>
                  <a:cubicBezTo>
                    <a:pt x="849215" y="372697"/>
                    <a:pt x="870097" y="375892"/>
                    <a:pt x="901522" y="386366"/>
                  </a:cubicBezTo>
                  <a:cubicBezTo>
                    <a:pt x="914401" y="394952"/>
                    <a:pt x="925931" y="406027"/>
                    <a:pt x="940158" y="412124"/>
                  </a:cubicBezTo>
                  <a:cubicBezTo>
                    <a:pt x="975067" y="427085"/>
                    <a:pt x="986069" y="425003"/>
                    <a:pt x="1017431" y="425003"/>
                  </a:cubicBezTo>
                </a:path>
              </a:pathLst>
            </a:custGeom>
            <a:noFill/>
            <a:ln w="190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04048" y="2020433"/>
              <a:ext cx="2736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こういう近道が</a:t>
              </a:r>
              <a:r>
                <a:rPr kumimoji="1" lang="en-US" altLang="ja-JP" sz="2800" dirty="0" smtClean="0"/>
                <a:t/>
              </a:r>
              <a:br>
                <a:rPr kumimoji="1" lang="en-US" altLang="ja-JP" sz="2800" dirty="0" smtClean="0"/>
              </a:br>
              <a:r>
                <a:rPr kumimoji="1" lang="ja-JP" altLang="en-US" sz="2800" dirty="0" smtClean="0"/>
                <a:t>どこにもない</a:t>
              </a:r>
              <a:endParaRPr kumimoji="1" lang="ja-JP" altLang="en-US" sz="28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082533" y="2696830"/>
            <a:ext cx="4032448" cy="2952328"/>
            <a:chOff x="5004048" y="3717032"/>
            <a:chExt cx="4032448" cy="2952328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004048" y="3717032"/>
              <a:ext cx="4032448" cy="2952328"/>
              <a:chOff x="971600" y="1340768"/>
              <a:chExt cx="4032448" cy="2952328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971600" y="1340768"/>
                <a:ext cx="4032448" cy="295232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259632" y="2177862"/>
                <a:ext cx="3438659" cy="1713969"/>
              </a:xfrm>
              <a:custGeom>
                <a:avLst/>
                <a:gdLst>
                  <a:gd name="connsiteX0" fmla="*/ 0 w 3438659"/>
                  <a:gd name="connsiteY0" fmla="*/ 631065 h 1713969"/>
                  <a:gd name="connsiteX1" fmla="*/ 270456 w 3438659"/>
                  <a:gd name="connsiteY1" fmla="*/ 618186 h 1713969"/>
                  <a:gd name="connsiteX2" fmla="*/ 296214 w 3438659"/>
                  <a:gd name="connsiteY2" fmla="*/ 669702 h 1713969"/>
                  <a:gd name="connsiteX3" fmla="*/ 347729 w 3438659"/>
                  <a:gd name="connsiteY3" fmla="*/ 746975 h 1713969"/>
                  <a:gd name="connsiteX4" fmla="*/ 360608 w 3438659"/>
                  <a:gd name="connsiteY4" fmla="*/ 785611 h 1713969"/>
                  <a:gd name="connsiteX5" fmla="*/ 373487 w 3438659"/>
                  <a:gd name="connsiteY5" fmla="*/ 837127 h 1713969"/>
                  <a:gd name="connsiteX6" fmla="*/ 425003 w 3438659"/>
                  <a:gd name="connsiteY6" fmla="*/ 914400 h 1713969"/>
                  <a:gd name="connsiteX7" fmla="*/ 450760 w 3438659"/>
                  <a:gd name="connsiteY7" fmla="*/ 953037 h 1713969"/>
                  <a:gd name="connsiteX8" fmla="*/ 515155 w 3438659"/>
                  <a:gd name="connsiteY8" fmla="*/ 1056068 h 1713969"/>
                  <a:gd name="connsiteX9" fmla="*/ 592428 w 3438659"/>
                  <a:gd name="connsiteY9" fmla="*/ 1133341 h 1713969"/>
                  <a:gd name="connsiteX10" fmla="*/ 695459 w 3438659"/>
                  <a:gd name="connsiteY10" fmla="*/ 1171978 h 1713969"/>
                  <a:gd name="connsiteX11" fmla="*/ 862884 w 3438659"/>
                  <a:gd name="connsiteY11" fmla="*/ 1159099 h 1713969"/>
                  <a:gd name="connsiteX12" fmla="*/ 1133341 w 3438659"/>
                  <a:gd name="connsiteY12" fmla="*/ 1068947 h 1713969"/>
                  <a:gd name="connsiteX13" fmla="*/ 1236372 w 3438659"/>
                  <a:gd name="connsiteY13" fmla="*/ 1030310 h 1713969"/>
                  <a:gd name="connsiteX14" fmla="*/ 1390918 w 3438659"/>
                  <a:gd name="connsiteY14" fmla="*/ 953037 h 1713969"/>
                  <a:gd name="connsiteX15" fmla="*/ 1481070 w 3438659"/>
                  <a:gd name="connsiteY15" fmla="*/ 850006 h 1713969"/>
                  <a:gd name="connsiteX16" fmla="*/ 1532586 w 3438659"/>
                  <a:gd name="connsiteY16" fmla="*/ 824248 h 1713969"/>
                  <a:gd name="connsiteX17" fmla="*/ 1584101 w 3438659"/>
                  <a:gd name="connsiteY17" fmla="*/ 746975 h 1713969"/>
                  <a:gd name="connsiteX18" fmla="*/ 1609859 w 3438659"/>
                  <a:gd name="connsiteY18" fmla="*/ 708338 h 1713969"/>
                  <a:gd name="connsiteX19" fmla="*/ 1635617 w 3438659"/>
                  <a:gd name="connsiteY19" fmla="*/ 656823 h 1713969"/>
                  <a:gd name="connsiteX20" fmla="*/ 1648495 w 3438659"/>
                  <a:gd name="connsiteY20" fmla="*/ 618186 h 1713969"/>
                  <a:gd name="connsiteX21" fmla="*/ 1674253 w 3438659"/>
                  <a:gd name="connsiteY21" fmla="*/ 579549 h 1713969"/>
                  <a:gd name="connsiteX22" fmla="*/ 1700011 w 3438659"/>
                  <a:gd name="connsiteY22" fmla="*/ 502276 h 1713969"/>
                  <a:gd name="connsiteX23" fmla="*/ 1803042 w 3438659"/>
                  <a:gd name="connsiteY23" fmla="*/ 347730 h 1713969"/>
                  <a:gd name="connsiteX24" fmla="*/ 1931831 w 3438659"/>
                  <a:gd name="connsiteY24" fmla="*/ 244699 h 1713969"/>
                  <a:gd name="connsiteX25" fmla="*/ 1970467 w 3438659"/>
                  <a:gd name="connsiteY25" fmla="*/ 206062 h 1713969"/>
                  <a:gd name="connsiteX26" fmla="*/ 2047741 w 3438659"/>
                  <a:gd name="connsiteY26" fmla="*/ 154547 h 1713969"/>
                  <a:gd name="connsiteX27" fmla="*/ 2150772 w 3438659"/>
                  <a:gd name="connsiteY27" fmla="*/ 77273 h 1713969"/>
                  <a:gd name="connsiteX28" fmla="*/ 2305318 w 3438659"/>
                  <a:gd name="connsiteY28" fmla="*/ 25758 h 1713969"/>
                  <a:gd name="connsiteX29" fmla="*/ 2434107 w 3438659"/>
                  <a:gd name="connsiteY29" fmla="*/ 0 h 1713969"/>
                  <a:gd name="connsiteX30" fmla="*/ 2730321 w 3438659"/>
                  <a:gd name="connsiteY30" fmla="*/ 25758 h 1713969"/>
                  <a:gd name="connsiteX31" fmla="*/ 2897746 w 3438659"/>
                  <a:gd name="connsiteY31" fmla="*/ 115910 h 1713969"/>
                  <a:gd name="connsiteX32" fmla="*/ 2936383 w 3438659"/>
                  <a:gd name="connsiteY32" fmla="*/ 154547 h 1713969"/>
                  <a:gd name="connsiteX33" fmla="*/ 2975019 w 3438659"/>
                  <a:gd name="connsiteY33" fmla="*/ 206062 h 1713969"/>
                  <a:gd name="connsiteX34" fmla="*/ 3026535 w 3438659"/>
                  <a:gd name="connsiteY34" fmla="*/ 373487 h 1713969"/>
                  <a:gd name="connsiteX35" fmla="*/ 2975019 w 3438659"/>
                  <a:gd name="connsiteY35" fmla="*/ 824248 h 1713969"/>
                  <a:gd name="connsiteX36" fmla="*/ 2910625 w 3438659"/>
                  <a:gd name="connsiteY36" fmla="*/ 862885 h 1713969"/>
                  <a:gd name="connsiteX37" fmla="*/ 2859110 w 3438659"/>
                  <a:gd name="connsiteY37" fmla="*/ 927279 h 1713969"/>
                  <a:gd name="connsiteX38" fmla="*/ 2794715 w 3438659"/>
                  <a:gd name="connsiteY38" fmla="*/ 991673 h 1713969"/>
                  <a:gd name="connsiteX39" fmla="*/ 2678805 w 3438659"/>
                  <a:gd name="connsiteY39" fmla="*/ 1133341 h 1713969"/>
                  <a:gd name="connsiteX40" fmla="*/ 2665926 w 3438659"/>
                  <a:gd name="connsiteY40" fmla="*/ 1184856 h 1713969"/>
                  <a:gd name="connsiteX41" fmla="*/ 2640169 w 3438659"/>
                  <a:gd name="connsiteY41" fmla="*/ 1262130 h 1713969"/>
                  <a:gd name="connsiteX42" fmla="*/ 2678805 w 3438659"/>
                  <a:gd name="connsiteY42" fmla="*/ 1403797 h 1713969"/>
                  <a:gd name="connsiteX43" fmla="*/ 2717442 w 3438659"/>
                  <a:gd name="connsiteY43" fmla="*/ 1416676 h 1713969"/>
                  <a:gd name="connsiteX44" fmla="*/ 2794715 w 3438659"/>
                  <a:gd name="connsiteY44" fmla="*/ 1481071 h 1713969"/>
                  <a:gd name="connsiteX45" fmla="*/ 2923504 w 3438659"/>
                  <a:gd name="connsiteY45" fmla="*/ 1545465 h 1713969"/>
                  <a:gd name="connsiteX46" fmla="*/ 3026535 w 3438659"/>
                  <a:gd name="connsiteY46" fmla="*/ 1596980 h 1713969"/>
                  <a:gd name="connsiteX47" fmla="*/ 3065172 w 3438659"/>
                  <a:gd name="connsiteY47" fmla="*/ 1622738 h 1713969"/>
                  <a:gd name="connsiteX48" fmla="*/ 3142445 w 3438659"/>
                  <a:gd name="connsiteY48" fmla="*/ 1648496 h 1713969"/>
                  <a:gd name="connsiteX49" fmla="*/ 3296991 w 3438659"/>
                  <a:gd name="connsiteY49" fmla="*/ 1687133 h 1713969"/>
                  <a:gd name="connsiteX50" fmla="*/ 3348507 w 3438659"/>
                  <a:gd name="connsiteY50" fmla="*/ 1700011 h 1713969"/>
                  <a:gd name="connsiteX51" fmla="*/ 3387143 w 3438659"/>
                  <a:gd name="connsiteY51" fmla="*/ 1712890 h 1713969"/>
                  <a:gd name="connsiteX52" fmla="*/ 3438659 w 3438659"/>
                  <a:gd name="connsiteY52" fmla="*/ 1712890 h 171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438659" h="1713969">
                    <a:moveTo>
                      <a:pt x="0" y="631065"/>
                    </a:moveTo>
                    <a:cubicBezTo>
                      <a:pt x="103845" y="589526"/>
                      <a:pt x="114099" y="574753"/>
                      <a:pt x="270456" y="618186"/>
                    </a:cubicBezTo>
                    <a:cubicBezTo>
                      <a:pt x="288954" y="623325"/>
                      <a:pt x="286336" y="653239"/>
                      <a:pt x="296214" y="669702"/>
                    </a:cubicBezTo>
                    <a:cubicBezTo>
                      <a:pt x="312141" y="696247"/>
                      <a:pt x="337939" y="717607"/>
                      <a:pt x="347729" y="746975"/>
                    </a:cubicBezTo>
                    <a:cubicBezTo>
                      <a:pt x="352022" y="759854"/>
                      <a:pt x="356879" y="772558"/>
                      <a:pt x="360608" y="785611"/>
                    </a:cubicBezTo>
                    <a:cubicBezTo>
                      <a:pt x="365471" y="802630"/>
                      <a:pt x="365571" y="821295"/>
                      <a:pt x="373487" y="837127"/>
                    </a:cubicBezTo>
                    <a:cubicBezTo>
                      <a:pt x="387331" y="864816"/>
                      <a:pt x="407831" y="888642"/>
                      <a:pt x="425003" y="914400"/>
                    </a:cubicBezTo>
                    <a:cubicBezTo>
                      <a:pt x="433589" y="927279"/>
                      <a:pt x="443838" y="939193"/>
                      <a:pt x="450760" y="953037"/>
                    </a:cubicBezTo>
                    <a:cubicBezTo>
                      <a:pt x="474902" y="1001320"/>
                      <a:pt x="477538" y="1014272"/>
                      <a:pt x="515155" y="1056068"/>
                    </a:cubicBezTo>
                    <a:cubicBezTo>
                      <a:pt x="539523" y="1083144"/>
                      <a:pt x="559847" y="1117050"/>
                      <a:pt x="592428" y="1133341"/>
                    </a:cubicBezTo>
                    <a:cubicBezTo>
                      <a:pt x="659775" y="1167015"/>
                      <a:pt x="625318" y="1154443"/>
                      <a:pt x="695459" y="1171978"/>
                    </a:cubicBezTo>
                    <a:cubicBezTo>
                      <a:pt x="751267" y="1167685"/>
                      <a:pt x="807847" y="1169291"/>
                      <a:pt x="862884" y="1159099"/>
                    </a:cubicBezTo>
                    <a:cubicBezTo>
                      <a:pt x="1013055" y="1131289"/>
                      <a:pt x="1017940" y="1115107"/>
                      <a:pt x="1133341" y="1068947"/>
                    </a:cubicBezTo>
                    <a:cubicBezTo>
                      <a:pt x="1167397" y="1055325"/>
                      <a:pt x="1202924" y="1045362"/>
                      <a:pt x="1236372" y="1030310"/>
                    </a:cubicBezTo>
                    <a:cubicBezTo>
                      <a:pt x="1288895" y="1006675"/>
                      <a:pt x="1390918" y="953037"/>
                      <a:pt x="1390918" y="953037"/>
                    </a:cubicBezTo>
                    <a:cubicBezTo>
                      <a:pt x="1418861" y="915779"/>
                      <a:pt x="1442960" y="878589"/>
                      <a:pt x="1481070" y="850006"/>
                    </a:cubicBezTo>
                    <a:cubicBezTo>
                      <a:pt x="1496429" y="838487"/>
                      <a:pt x="1515414" y="832834"/>
                      <a:pt x="1532586" y="824248"/>
                    </a:cubicBezTo>
                    <a:lnTo>
                      <a:pt x="1584101" y="746975"/>
                    </a:lnTo>
                    <a:cubicBezTo>
                      <a:pt x="1592687" y="734096"/>
                      <a:pt x="1602937" y="722182"/>
                      <a:pt x="1609859" y="708338"/>
                    </a:cubicBezTo>
                    <a:cubicBezTo>
                      <a:pt x="1618445" y="691166"/>
                      <a:pt x="1628054" y="674469"/>
                      <a:pt x="1635617" y="656823"/>
                    </a:cubicBezTo>
                    <a:cubicBezTo>
                      <a:pt x="1640965" y="644345"/>
                      <a:pt x="1642424" y="630328"/>
                      <a:pt x="1648495" y="618186"/>
                    </a:cubicBezTo>
                    <a:cubicBezTo>
                      <a:pt x="1655417" y="604341"/>
                      <a:pt x="1667966" y="593694"/>
                      <a:pt x="1674253" y="579549"/>
                    </a:cubicBezTo>
                    <a:cubicBezTo>
                      <a:pt x="1685280" y="554738"/>
                      <a:pt x="1689927" y="527485"/>
                      <a:pt x="1700011" y="502276"/>
                    </a:cubicBezTo>
                    <a:cubicBezTo>
                      <a:pt x="1721157" y="449411"/>
                      <a:pt x="1767492" y="383280"/>
                      <a:pt x="1803042" y="347730"/>
                    </a:cubicBezTo>
                    <a:cubicBezTo>
                      <a:pt x="1902793" y="247979"/>
                      <a:pt x="1852877" y="271017"/>
                      <a:pt x="1931831" y="244699"/>
                    </a:cubicBezTo>
                    <a:cubicBezTo>
                      <a:pt x="1944710" y="231820"/>
                      <a:pt x="1956090" y="217244"/>
                      <a:pt x="1970467" y="206062"/>
                    </a:cubicBezTo>
                    <a:cubicBezTo>
                      <a:pt x="1994903" y="187056"/>
                      <a:pt x="2047741" y="154547"/>
                      <a:pt x="2047741" y="154547"/>
                    </a:cubicBezTo>
                    <a:cubicBezTo>
                      <a:pt x="2084575" y="99294"/>
                      <a:pt x="2068765" y="109164"/>
                      <a:pt x="2150772" y="77273"/>
                    </a:cubicBezTo>
                    <a:cubicBezTo>
                      <a:pt x="2201382" y="57592"/>
                      <a:pt x="2251755" y="34685"/>
                      <a:pt x="2305318" y="25758"/>
                    </a:cubicBezTo>
                    <a:cubicBezTo>
                      <a:pt x="2400051" y="9969"/>
                      <a:pt x="2357258" y="19212"/>
                      <a:pt x="2434107" y="0"/>
                    </a:cubicBezTo>
                    <a:cubicBezTo>
                      <a:pt x="2532845" y="8586"/>
                      <a:pt x="2633368" y="5192"/>
                      <a:pt x="2730321" y="25758"/>
                    </a:cubicBezTo>
                    <a:cubicBezTo>
                      <a:pt x="2741494" y="28128"/>
                      <a:pt x="2861569" y="85762"/>
                      <a:pt x="2897746" y="115910"/>
                    </a:cubicBezTo>
                    <a:cubicBezTo>
                      <a:pt x="2911738" y="127570"/>
                      <a:pt x="2924530" y="140718"/>
                      <a:pt x="2936383" y="154547"/>
                    </a:cubicBezTo>
                    <a:cubicBezTo>
                      <a:pt x="2950352" y="170844"/>
                      <a:pt x="2962140" y="188890"/>
                      <a:pt x="2975019" y="206062"/>
                    </a:cubicBezTo>
                    <a:cubicBezTo>
                      <a:pt x="3019253" y="338764"/>
                      <a:pt x="3003778" y="282461"/>
                      <a:pt x="3026535" y="373487"/>
                    </a:cubicBezTo>
                    <a:cubicBezTo>
                      <a:pt x="3021286" y="541441"/>
                      <a:pt x="3109755" y="723195"/>
                      <a:pt x="2975019" y="824248"/>
                    </a:cubicBezTo>
                    <a:cubicBezTo>
                      <a:pt x="2954993" y="839267"/>
                      <a:pt x="2932090" y="850006"/>
                      <a:pt x="2910625" y="862885"/>
                    </a:cubicBezTo>
                    <a:cubicBezTo>
                      <a:pt x="2893453" y="884350"/>
                      <a:pt x="2877499" y="906847"/>
                      <a:pt x="2859110" y="927279"/>
                    </a:cubicBezTo>
                    <a:cubicBezTo>
                      <a:pt x="2838803" y="949842"/>
                      <a:pt x="2814323" y="968500"/>
                      <a:pt x="2794715" y="991673"/>
                    </a:cubicBezTo>
                    <a:cubicBezTo>
                      <a:pt x="2633006" y="1182783"/>
                      <a:pt x="2778985" y="1033161"/>
                      <a:pt x="2678805" y="1133341"/>
                    </a:cubicBezTo>
                    <a:cubicBezTo>
                      <a:pt x="2674512" y="1150513"/>
                      <a:pt x="2671012" y="1167902"/>
                      <a:pt x="2665926" y="1184856"/>
                    </a:cubicBezTo>
                    <a:cubicBezTo>
                      <a:pt x="2658124" y="1210862"/>
                      <a:pt x="2640169" y="1262130"/>
                      <a:pt x="2640169" y="1262130"/>
                    </a:cubicBezTo>
                    <a:cubicBezTo>
                      <a:pt x="2645194" y="1302330"/>
                      <a:pt x="2638220" y="1371329"/>
                      <a:pt x="2678805" y="1403797"/>
                    </a:cubicBezTo>
                    <a:cubicBezTo>
                      <a:pt x="2689406" y="1412278"/>
                      <a:pt x="2704563" y="1412383"/>
                      <a:pt x="2717442" y="1416676"/>
                    </a:cubicBezTo>
                    <a:cubicBezTo>
                      <a:pt x="2759704" y="1480069"/>
                      <a:pt x="2722094" y="1437498"/>
                      <a:pt x="2794715" y="1481071"/>
                    </a:cubicBezTo>
                    <a:cubicBezTo>
                      <a:pt x="2904238" y="1546785"/>
                      <a:pt x="2831937" y="1522573"/>
                      <a:pt x="2923504" y="1545465"/>
                    </a:cubicBezTo>
                    <a:cubicBezTo>
                      <a:pt x="2957848" y="1562637"/>
                      <a:pt x="2994587" y="1575681"/>
                      <a:pt x="3026535" y="1596980"/>
                    </a:cubicBezTo>
                    <a:cubicBezTo>
                      <a:pt x="3039414" y="1605566"/>
                      <a:pt x="3051027" y="1616451"/>
                      <a:pt x="3065172" y="1622738"/>
                    </a:cubicBezTo>
                    <a:cubicBezTo>
                      <a:pt x="3089983" y="1633765"/>
                      <a:pt x="3116105" y="1641911"/>
                      <a:pt x="3142445" y="1648496"/>
                    </a:cubicBezTo>
                    <a:lnTo>
                      <a:pt x="3296991" y="1687133"/>
                    </a:lnTo>
                    <a:cubicBezTo>
                      <a:pt x="3314163" y="1691426"/>
                      <a:pt x="3331715" y="1694414"/>
                      <a:pt x="3348507" y="1700011"/>
                    </a:cubicBezTo>
                    <a:cubicBezTo>
                      <a:pt x="3361386" y="1704304"/>
                      <a:pt x="3373704" y="1710970"/>
                      <a:pt x="3387143" y="1712890"/>
                    </a:cubicBezTo>
                    <a:cubicBezTo>
                      <a:pt x="3404142" y="1715319"/>
                      <a:pt x="3421487" y="1712890"/>
                      <a:pt x="3438659" y="1712890"/>
                    </a:cubicBezTo>
                  </a:path>
                </a:pathLst>
              </a:custGeom>
              <a:noFill/>
              <a:ln w="190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1092132" y="1412776"/>
                <a:ext cx="27363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元のルートを通行止めにしたら</a:t>
                </a:r>
                <a:endParaRPr kumimoji="1" lang="ja-JP" altLang="en-US" sz="2800" dirty="0"/>
              </a:p>
            </p:txBody>
          </p:sp>
        </p:grpSp>
        <p:sp>
          <p:nvSpPr>
            <p:cNvPr id="19" name="禁止 18"/>
            <p:cNvSpPr/>
            <p:nvPr/>
          </p:nvSpPr>
          <p:spPr>
            <a:xfrm>
              <a:off x="6876256" y="4725144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禁止 19"/>
            <p:cNvSpPr/>
            <p:nvPr/>
          </p:nvSpPr>
          <p:spPr>
            <a:xfrm>
              <a:off x="7988893" y="5234367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禁止 20"/>
            <p:cNvSpPr/>
            <p:nvPr/>
          </p:nvSpPr>
          <p:spPr>
            <a:xfrm>
              <a:off x="8054421" y="4589365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禁止 21"/>
            <p:cNvSpPr/>
            <p:nvPr/>
          </p:nvSpPr>
          <p:spPr>
            <a:xfrm>
              <a:off x="7477497" y="4420863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284240" y="3520985"/>
            <a:ext cx="4032448" cy="2952328"/>
            <a:chOff x="1412032" y="3922250"/>
            <a:chExt cx="4032448" cy="2952328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412032" y="3922250"/>
              <a:ext cx="4032448" cy="2952328"/>
              <a:chOff x="5004048" y="3717032"/>
              <a:chExt cx="4032448" cy="2952328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5004048" y="3717032"/>
                <a:ext cx="4032448" cy="2952328"/>
                <a:chOff x="971600" y="1340768"/>
                <a:chExt cx="4032448" cy="2952328"/>
              </a:xfrm>
            </p:grpSpPr>
            <p:sp>
              <p:nvSpPr>
                <p:cNvPr id="30" name="角丸四角形 29"/>
                <p:cNvSpPr/>
                <p:nvPr/>
              </p:nvSpPr>
              <p:spPr>
                <a:xfrm>
                  <a:off x="971600" y="1340768"/>
                  <a:ext cx="4032448" cy="2952328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1259632" y="2177862"/>
                  <a:ext cx="3438659" cy="1713969"/>
                </a:xfrm>
                <a:custGeom>
                  <a:avLst/>
                  <a:gdLst>
                    <a:gd name="connsiteX0" fmla="*/ 0 w 3438659"/>
                    <a:gd name="connsiteY0" fmla="*/ 631065 h 1713969"/>
                    <a:gd name="connsiteX1" fmla="*/ 270456 w 3438659"/>
                    <a:gd name="connsiteY1" fmla="*/ 618186 h 1713969"/>
                    <a:gd name="connsiteX2" fmla="*/ 296214 w 3438659"/>
                    <a:gd name="connsiteY2" fmla="*/ 669702 h 1713969"/>
                    <a:gd name="connsiteX3" fmla="*/ 347729 w 3438659"/>
                    <a:gd name="connsiteY3" fmla="*/ 746975 h 1713969"/>
                    <a:gd name="connsiteX4" fmla="*/ 360608 w 3438659"/>
                    <a:gd name="connsiteY4" fmla="*/ 785611 h 1713969"/>
                    <a:gd name="connsiteX5" fmla="*/ 373487 w 3438659"/>
                    <a:gd name="connsiteY5" fmla="*/ 837127 h 1713969"/>
                    <a:gd name="connsiteX6" fmla="*/ 425003 w 3438659"/>
                    <a:gd name="connsiteY6" fmla="*/ 914400 h 1713969"/>
                    <a:gd name="connsiteX7" fmla="*/ 450760 w 3438659"/>
                    <a:gd name="connsiteY7" fmla="*/ 953037 h 1713969"/>
                    <a:gd name="connsiteX8" fmla="*/ 515155 w 3438659"/>
                    <a:gd name="connsiteY8" fmla="*/ 1056068 h 1713969"/>
                    <a:gd name="connsiteX9" fmla="*/ 592428 w 3438659"/>
                    <a:gd name="connsiteY9" fmla="*/ 1133341 h 1713969"/>
                    <a:gd name="connsiteX10" fmla="*/ 695459 w 3438659"/>
                    <a:gd name="connsiteY10" fmla="*/ 1171978 h 1713969"/>
                    <a:gd name="connsiteX11" fmla="*/ 862884 w 3438659"/>
                    <a:gd name="connsiteY11" fmla="*/ 1159099 h 1713969"/>
                    <a:gd name="connsiteX12" fmla="*/ 1133341 w 3438659"/>
                    <a:gd name="connsiteY12" fmla="*/ 1068947 h 1713969"/>
                    <a:gd name="connsiteX13" fmla="*/ 1236372 w 3438659"/>
                    <a:gd name="connsiteY13" fmla="*/ 1030310 h 1713969"/>
                    <a:gd name="connsiteX14" fmla="*/ 1390918 w 3438659"/>
                    <a:gd name="connsiteY14" fmla="*/ 953037 h 1713969"/>
                    <a:gd name="connsiteX15" fmla="*/ 1481070 w 3438659"/>
                    <a:gd name="connsiteY15" fmla="*/ 850006 h 1713969"/>
                    <a:gd name="connsiteX16" fmla="*/ 1532586 w 3438659"/>
                    <a:gd name="connsiteY16" fmla="*/ 824248 h 1713969"/>
                    <a:gd name="connsiteX17" fmla="*/ 1584101 w 3438659"/>
                    <a:gd name="connsiteY17" fmla="*/ 746975 h 1713969"/>
                    <a:gd name="connsiteX18" fmla="*/ 1609859 w 3438659"/>
                    <a:gd name="connsiteY18" fmla="*/ 708338 h 1713969"/>
                    <a:gd name="connsiteX19" fmla="*/ 1635617 w 3438659"/>
                    <a:gd name="connsiteY19" fmla="*/ 656823 h 1713969"/>
                    <a:gd name="connsiteX20" fmla="*/ 1648495 w 3438659"/>
                    <a:gd name="connsiteY20" fmla="*/ 618186 h 1713969"/>
                    <a:gd name="connsiteX21" fmla="*/ 1674253 w 3438659"/>
                    <a:gd name="connsiteY21" fmla="*/ 579549 h 1713969"/>
                    <a:gd name="connsiteX22" fmla="*/ 1700011 w 3438659"/>
                    <a:gd name="connsiteY22" fmla="*/ 502276 h 1713969"/>
                    <a:gd name="connsiteX23" fmla="*/ 1803042 w 3438659"/>
                    <a:gd name="connsiteY23" fmla="*/ 347730 h 1713969"/>
                    <a:gd name="connsiteX24" fmla="*/ 1931831 w 3438659"/>
                    <a:gd name="connsiteY24" fmla="*/ 244699 h 1713969"/>
                    <a:gd name="connsiteX25" fmla="*/ 1970467 w 3438659"/>
                    <a:gd name="connsiteY25" fmla="*/ 206062 h 1713969"/>
                    <a:gd name="connsiteX26" fmla="*/ 2047741 w 3438659"/>
                    <a:gd name="connsiteY26" fmla="*/ 154547 h 1713969"/>
                    <a:gd name="connsiteX27" fmla="*/ 2150772 w 3438659"/>
                    <a:gd name="connsiteY27" fmla="*/ 77273 h 1713969"/>
                    <a:gd name="connsiteX28" fmla="*/ 2305318 w 3438659"/>
                    <a:gd name="connsiteY28" fmla="*/ 25758 h 1713969"/>
                    <a:gd name="connsiteX29" fmla="*/ 2434107 w 3438659"/>
                    <a:gd name="connsiteY29" fmla="*/ 0 h 1713969"/>
                    <a:gd name="connsiteX30" fmla="*/ 2730321 w 3438659"/>
                    <a:gd name="connsiteY30" fmla="*/ 25758 h 1713969"/>
                    <a:gd name="connsiteX31" fmla="*/ 2897746 w 3438659"/>
                    <a:gd name="connsiteY31" fmla="*/ 115910 h 1713969"/>
                    <a:gd name="connsiteX32" fmla="*/ 2936383 w 3438659"/>
                    <a:gd name="connsiteY32" fmla="*/ 154547 h 1713969"/>
                    <a:gd name="connsiteX33" fmla="*/ 2975019 w 3438659"/>
                    <a:gd name="connsiteY33" fmla="*/ 206062 h 1713969"/>
                    <a:gd name="connsiteX34" fmla="*/ 3026535 w 3438659"/>
                    <a:gd name="connsiteY34" fmla="*/ 373487 h 1713969"/>
                    <a:gd name="connsiteX35" fmla="*/ 2975019 w 3438659"/>
                    <a:gd name="connsiteY35" fmla="*/ 824248 h 1713969"/>
                    <a:gd name="connsiteX36" fmla="*/ 2910625 w 3438659"/>
                    <a:gd name="connsiteY36" fmla="*/ 862885 h 1713969"/>
                    <a:gd name="connsiteX37" fmla="*/ 2859110 w 3438659"/>
                    <a:gd name="connsiteY37" fmla="*/ 927279 h 1713969"/>
                    <a:gd name="connsiteX38" fmla="*/ 2794715 w 3438659"/>
                    <a:gd name="connsiteY38" fmla="*/ 991673 h 1713969"/>
                    <a:gd name="connsiteX39" fmla="*/ 2678805 w 3438659"/>
                    <a:gd name="connsiteY39" fmla="*/ 1133341 h 1713969"/>
                    <a:gd name="connsiteX40" fmla="*/ 2665926 w 3438659"/>
                    <a:gd name="connsiteY40" fmla="*/ 1184856 h 1713969"/>
                    <a:gd name="connsiteX41" fmla="*/ 2640169 w 3438659"/>
                    <a:gd name="connsiteY41" fmla="*/ 1262130 h 1713969"/>
                    <a:gd name="connsiteX42" fmla="*/ 2678805 w 3438659"/>
                    <a:gd name="connsiteY42" fmla="*/ 1403797 h 1713969"/>
                    <a:gd name="connsiteX43" fmla="*/ 2717442 w 3438659"/>
                    <a:gd name="connsiteY43" fmla="*/ 1416676 h 1713969"/>
                    <a:gd name="connsiteX44" fmla="*/ 2794715 w 3438659"/>
                    <a:gd name="connsiteY44" fmla="*/ 1481071 h 1713969"/>
                    <a:gd name="connsiteX45" fmla="*/ 2923504 w 3438659"/>
                    <a:gd name="connsiteY45" fmla="*/ 1545465 h 1713969"/>
                    <a:gd name="connsiteX46" fmla="*/ 3026535 w 3438659"/>
                    <a:gd name="connsiteY46" fmla="*/ 1596980 h 1713969"/>
                    <a:gd name="connsiteX47" fmla="*/ 3065172 w 3438659"/>
                    <a:gd name="connsiteY47" fmla="*/ 1622738 h 1713969"/>
                    <a:gd name="connsiteX48" fmla="*/ 3142445 w 3438659"/>
                    <a:gd name="connsiteY48" fmla="*/ 1648496 h 1713969"/>
                    <a:gd name="connsiteX49" fmla="*/ 3296991 w 3438659"/>
                    <a:gd name="connsiteY49" fmla="*/ 1687133 h 1713969"/>
                    <a:gd name="connsiteX50" fmla="*/ 3348507 w 3438659"/>
                    <a:gd name="connsiteY50" fmla="*/ 1700011 h 1713969"/>
                    <a:gd name="connsiteX51" fmla="*/ 3387143 w 3438659"/>
                    <a:gd name="connsiteY51" fmla="*/ 1712890 h 1713969"/>
                    <a:gd name="connsiteX52" fmla="*/ 3438659 w 3438659"/>
                    <a:gd name="connsiteY52" fmla="*/ 1712890 h 171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438659" h="1713969">
                      <a:moveTo>
                        <a:pt x="0" y="631065"/>
                      </a:moveTo>
                      <a:cubicBezTo>
                        <a:pt x="103845" y="589526"/>
                        <a:pt x="114099" y="574753"/>
                        <a:pt x="270456" y="618186"/>
                      </a:cubicBezTo>
                      <a:cubicBezTo>
                        <a:pt x="288954" y="623325"/>
                        <a:pt x="286336" y="653239"/>
                        <a:pt x="296214" y="669702"/>
                      </a:cubicBezTo>
                      <a:cubicBezTo>
                        <a:pt x="312141" y="696247"/>
                        <a:pt x="337939" y="717607"/>
                        <a:pt x="347729" y="746975"/>
                      </a:cubicBezTo>
                      <a:cubicBezTo>
                        <a:pt x="352022" y="759854"/>
                        <a:pt x="356879" y="772558"/>
                        <a:pt x="360608" y="785611"/>
                      </a:cubicBezTo>
                      <a:cubicBezTo>
                        <a:pt x="365471" y="802630"/>
                        <a:pt x="365571" y="821295"/>
                        <a:pt x="373487" y="837127"/>
                      </a:cubicBezTo>
                      <a:cubicBezTo>
                        <a:pt x="387331" y="864816"/>
                        <a:pt x="407831" y="888642"/>
                        <a:pt x="425003" y="914400"/>
                      </a:cubicBezTo>
                      <a:cubicBezTo>
                        <a:pt x="433589" y="927279"/>
                        <a:pt x="443838" y="939193"/>
                        <a:pt x="450760" y="953037"/>
                      </a:cubicBezTo>
                      <a:cubicBezTo>
                        <a:pt x="474902" y="1001320"/>
                        <a:pt x="477538" y="1014272"/>
                        <a:pt x="515155" y="1056068"/>
                      </a:cubicBezTo>
                      <a:cubicBezTo>
                        <a:pt x="539523" y="1083144"/>
                        <a:pt x="559847" y="1117050"/>
                        <a:pt x="592428" y="1133341"/>
                      </a:cubicBezTo>
                      <a:cubicBezTo>
                        <a:pt x="659775" y="1167015"/>
                        <a:pt x="625318" y="1154443"/>
                        <a:pt x="695459" y="1171978"/>
                      </a:cubicBezTo>
                      <a:cubicBezTo>
                        <a:pt x="751267" y="1167685"/>
                        <a:pt x="807847" y="1169291"/>
                        <a:pt x="862884" y="1159099"/>
                      </a:cubicBezTo>
                      <a:cubicBezTo>
                        <a:pt x="1013055" y="1131289"/>
                        <a:pt x="1017940" y="1115107"/>
                        <a:pt x="1133341" y="1068947"/>
                      </a:cubicBezTo>
                      <a:cubicBezTo>
                        <a:pt x="1167397" y="1055325"/>
                        <a:pt x="1202924" y="1045362"/>
                        <a:pt x="1236372" y="1030310"/>
                      </a:cubicBezTo>
                      <a:cubicBezTo>
                        <a:pt x="1288895" y="1006675"/>
                        <a:pt x="1390918" y="953037"/>
                        <a:pt x="1390918" y="953037"/>
                      </a:cubicBezTo>
                      <a:cubicBezTo>
                        <a:pt x="1418861" y="915779"/>
                        <a:pt x="1442960" y="878589"/>
                        <a:pt x="1481070" y="850006"/>
                      </a:cubicBezTo>
                      <a:cubicBezTo>
                        <a:pt x="1496429" y="838487"/>
                        <a:pt x="1515414" y="832834"/>
                        <a:pt x="1532586" y="824248"/>
                      </a:cubicBezTo>
                      <a:lnTo>
                        <a:pt x="1584101" y="746975"/>
                      </a:lnTo>
                      <a:cubicBezTo>
                        <a:pt x="1592687" y="734096"/>
                        <a:pt x="1602937" y="722182"/>
                        <a:pt x="1609859" y="708338"/>
                      </a:cubicBezTo>
                      <a:cubicBezTo>
                        <a:pt x="1618445" y="691166"/>
                        <a:pt x="1628054" y="674469"/>
                        <a:pt x="1635617" y="656823"/>
                      </a:cubicBezTo>
                      <a:cubicBezTo>
                        <a:pt x="1640965" y="644345"/>
                        <a:pt x="1642424" y="630328"/>
                        <a:pt x="1648495" y="618186"/>
                      </a:cubicBezTo>
                      <a:cubicBezTo>
                        <a:pt x="1655417" y="604341"/>
                        <a:pt x="1667966" y="593694"/>
                        <a:pt x="1674253" y="579549"/>
                      </a:cubicBezTo>
                      <a:cubicBezTo>
                        <a:pt x="1685280" y="554738"/>
                        <a:pt x="1689927" y="527485"/>
                        <a:pt x="1700011" y="502276"/>
                      </a:cubicBezTo>
                      <a:cubicBezTo>
                        <a:pt x="1721157" y="449411"/>
                        <a:pt x="1767492" y="383280"/>
                        <a:pt x="1803042" y="347730"/>
                      </a:cubicBezTo>
                      <a:cubicBezTo>
                        <a:pt x="1902793" y="247979"/>
                        <a:pt x="1852877" y="271017"/>
                        <a:pt x="1931831" y="244699"/>
                      </a:cubicBezTo>
                      <a:cubicBezTo>
                        <a:pt x="1944710" y="231820"/>
                        <a:pt x="1956090" y="217244"/>
                        <a:pt x="1970467" y="206062"/>
                      </a:cubicBezTo>
                      <a:cubicBezTo>
                        <a:pt x="1994903" y="187056"/>
                        <a:pt x="2047741" y="154547"/>
                        <a:pt x="2047741" y="154547"/>
                      </a:cubicBezTo>
                      <a:cubicBezTo>
                        <a:pt x="2084575" y="99294"/>
                        <a:pt x="2068765" y="109164"/>
                        <a:pt x="2150772" y="77273"/>
                      </a:cubicBezTo>
                      <a:cubicBezTo>
                        <a:pt x="2201382" y="57592"/>
                        <a:pt x="2251755" y="34685"/>
                        <a:pt x="2305318" y="25758"/>
                      </a:cubicBezTo>
                      <a:cubicBezTo>
                        <a:pt x="2400051" y="9969"/>
                        <a:pt x="2357258" y="19212"/>
                        <a:pt x="2434107" y="0"/>
                      </a:cubicBezTo>
                      <a:cubicBezTo>
                        <a:pt x="2532845" y="8586"/>
                        <a:pt x="2633368" y="5192"/>
                        <a:pt x="2730321" y="25758"/>
                      </a:cubicBezTo>
                      <a:cubicBezTo>
                        <a:pt x="2741494" y="28128"/>
                        <a:pt x="2861569" y="85762"/>
                        <a:pt x="2897746" y="115910"/>
                      </a:cubicBezTo>
                      <a:cubicBezTo>
                        <a:pt x="2911738" y="127570"/>
                        <a:pt x="2924530" y="140718"/>
                        <a:pt x="2936383" y="154547"/>
                      </a:cubicBezTo>
                      <a:cubicBezTo>
                        <a:pt x="2950352" y="170844"/>
                        <a:pt x="2962140" y="188890"/>
                        <a:pt x="2975019" y="206062"/>
                      </a:cubicBezTo>
                      <a:cubicBezTo>
                        <a:pt x="3019253" y="338764"/>
                        <a:pt x="3003778" y="282461"/>
                        <a:pt x="3026535" y="373487"/>
                      </a:cubicBezTo>
                      <a:cubicBezTo>
                        <a:pt x="3021286" y="541441"/>
                        <a:pt x="3109755" y="723195"/>
                        <a:pt x="2975019" y="824248"/>
                      </a:cubicBezTo>
                      <a:cubicBezTo>
                        <a:pt x="2954993" y="839267"/>
                        <a:pt x="2932090" y="850006"/>
                        <a:pt x="2910625" y="862885"/>
                      </a:cubicBezTo>
                      <a:cubicBezTo>
                        <a:pt x="2893453" y="884350"/>
                        <a:pt x="2877499" y="906847"/>
                        <a:pt x="2859110" y="927279"/>
                      </a:cubicBezTo>
                      <a:cubicBezTo>
                        <a:pt x="2838803" y="949842"/>
                        <a:pt x="2814323" y="968500"/>
                        <a:pt x="2794715" y="991673"/>
                      </a:cubicBezTo>
                      <a:cubicBezTo>
                        <a:pt x="2633006" y="1182783"/>
                        <a:pt x="2778985" y="1033161"/>
                        <a:pt x="2678805" y="1133341"/>
                      </a:cubicBezTo>
                      <a:cubicBezTo>
                        <a:pt x="2674512" y="1150513"/>
                        <a:pt x="2671012" y="1167902"/>
                        <a:pt x="2665926" y="1184856"/>
                      </a:cubicBezTo>
                      <a:cubicBezTo>
                        <a:pt x="2658124" y="1210862"/>
                        <a:pt x="2640169" y="1262130"/>
                        <a:pt x="2640169" y="1262130"/>
                      </a:cubicBezTo>
                      <a:cubicBezTo>
                        <a:pt x="2645194" y="1302330"/>
                        <a:pt x="2638220" y="1371329"/>
                        <a:pt x="2678805" y="1403797"/>
                      </a:cubicBezTo>
                      <a:cubicBezTo>
                        <a:pt x="2689406" y="1412278"/>
                        <a:pt x="2704563" y="1412383"/>
                        <a:pt x="2717442" y="1416676"/>
                      </a:cubicBezTo>
                      <a:cubicBezTo>
                        <a:pt x="2759704" y="1480069"/>
                        <a:pt x="2722094" y="1437498"/>
                        <a:pt x="2794715" y="1481071"/>
                      </a:cubicBezTo>
                      <a:cubicBezTo>
                        <a:pt x="2904238" y="1546785"/>
                        <a:pt x="2831937" y="1522573"/>
                        <a:pt x="2923504" y="1545465"/>
                      </a:cubicBezTo>
                      <a:cubicBezTo>
                        <a:pt x="2957848" y="1562637"/>
                        <a:pt x="2994587" y="1575681"/>
                        <a:pt x="3026535" y="1596980"/>
                      </a:cubicBezTo>
                      <a:cubicBezTo>
                        <a:pt x="3039414" y="1605566"/>
                        <a:pt x="3051027" y="1616451"/>
                        <a:pt x="3065172" y="1622738"/>
                      </a:cubicBezTo>
                      <a:cubicBezTo>
                        <a:pt x="3089983" y="1633765"/>
                        <a:pt x="3116105" y="1641911"/>
                        <a:pt x="3142445" y="1648496"/>
                      </a:cubicBezTo>
                      <a:lnTo>
                        <a:pt x="3296991" y="1687133"/>
                      </a:lnTo>
                      <a:cubicBezTo>
                        <a:pt x="3314163" y="1691426"/>
                        <a:pt x="3331715" y="1694414"/>
                        <a:pt x="3348507" y="1700011"/>
                      </a:cubicBezTo>
                      <a:cubicBezTo>
                        <a:pt x="3361386" y="1704304"/>
                        <a:pt x="3373704" y="1710970"/>
                        <a:pt x="3387143" y="1712890"/>
                      </a:cubicBezTo>
                      <a:cubicBezTo>
                        <a:pt x="3404142" y="1715319"/>
                        <a:pt x="3421487" y="1712890"/>
                        <a:pt x="3438659" y="1712890"/>
                      </a:cubicBezTo>
                    </a:path>
                  </a:pathLst>
                </a:custGeom>
                <a:noFill/>
                <a:ln w="190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1092132" y="1412776"/>
                  <a:ext cx="273630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 smtClean="0"/>
                    <a:t>元より遠くなる </a:t>
                  </a:r>
                  <a:r>
                    <a:rPr kumimoji="1" lang="en-US" altLang="ja-JP" sz="2800" dirty="0" smtClean="0"/>
                    <a:t>or</a:t>
                  </a:r>
                  <a:br>
                    <a:rPr kumimoji="1" lang="en-US" altLang="ja-JP" sz="2800" dirty="0" smtClean="0"/>
                  </a:br>
                  <a:r>
                    <a:rPr kumimoji="1" lang="ja-JP" altLang="en-US" sz="2800" dirty="0" smtClean="0"/>
                    <a:t>道がなくなる</a:t>
                  </a:r>
                  <a:endParaRPr kumimoji="1" lang="ja-JP" altLang="en-US" sz="2800" dirty="0"/>
                </a:p>
              </p:txBody>
            </p:sp>
          </p:grpSp>
          <p:sp>
            <p:nvSpPr>
              <p:cNvPr id="26" name="禁止 25"/>
              <p:cNvSpPr/>
              <p:nvPr/>
            </p:nvSpPr>
            <p:spPr>
              <a:xfrm>
                <a:off x="6876256" y="4725144"/>
                <a:ext cx="450049" cy="450049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禁止 26"/>
              <p:cNvSpPr/>
              <p:nvPr/>
            </p:nvSpPr>
            <p:spPr>
              <a:xfrm>
                <a:off x="7988893" y="5234367"/>
                <a:ext cx="450049" cy="450049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禁止 27"/>
              <p:cNvSpPr/>
              <p:nvPr/>
            </p:nvSpPr>
            <p:spPr>
              <a:xfrm>
                <a:off x="8054421" y="4589365"/>
                <a:ext cx="450049" cy="450049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禁止 28"/>
              <p:cNvSpPr/>
              <p:nvPr/>
            </p:nvSpPr>
            <p:spPr>
              <a:xfrm>
                <a:off x="7477497" y="4420863"/>
                <a:ext cx="450049" cy="450049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フリーフォーム 32"/>
            <p:cNvSpPr/>
            <p:nvPr/>
          </p:nvSpPr>
          <p:spPr>
            <a:xfrm>
              <a:off x="2202287" y="5525037"/>
              <a:ext cx="2176530" cy="1160086"/>
            </a:xfrm>
            <a:custGeom>
              <a:avLst/>
              <a:gdLst>
                <a:gd name="connsiteX0" fmla="*/ 1146220 w 2176530"/>
                <a:gd name="connsiteY0" fmla="*/ 0 h 1160086"/>
                <a:gd name="connsiteX1" fmla="*/ 1133341 w 2176530"/>
                <a:gd name="connsiteY1" fmla="*/ 257577 h 1160086"/>
                <a:gd name="connsiteX2" fmla="*/ 1107583 w 2176530"/>
                <a:gd name="connsiteY2" fmla="*/ 296214 h 1160086"/>
                <a:gd name="connsiteX3" fmla="*/ 1081826 w 2176530"/>
                <a:gd name="connsiteY3" fmla="*/ 360608 h 1160086"/>
                <a:gd name="connsiteX4" fmla="*/ 1030310 w 2176530"/>
                <a:gd name="connsiteY4" fmla="*/ 399245 h 1160086"/>
                <a:gd name="connsiteX5" fmla="*/ 991674 w 2176530"/>
                <a:gd name="connsiteY5" fmla="*/ 450760 h 1160086"/>
                <a:gd name="connsiteX6" fmla="*/ 965916 w 2176530"/>
                <a:gd name="connsiteY6" fmla="*/ 502276 h 1160086"/>
                <a:gd name="connsiteX7" fmla="*/ 914400 w 2176530"/>
                <a:gd name="connsiteY7" fmla="*/ 528033 h 1160086"/>
                <a:gd name="connsiteX8" fmla="*/ 824248 w 2176530"/>
                <a:gd name="connsiteY8" fmla="*/ 605307 h 1160086"/>
                <a:gd name="connsiteX9" fmla="*/ 721217 w 2176530"/>
                <a:gd name="connsiteY9" fmla="*/ 643943 h 1160086"/>
                <a:gd name="connsiteX10" fmla="*/ 682581 w 2176530"/>
                <a:gd name="connsiteY10" fmla="*/ 656822 h 1160086"/>
                <a:gd name="connsiteX11" fmla="*/ 618186 w 2176530"/>
                <a:gd name="connsiteY11" fmla="*/ 669701 h 1160086"/>
                <a:gd name="connsiteX12" fmla="*/ 579550 w 2176530"/>
                <a:gd name="connsiteY12" fmla="*/ 682580 h 1160086"/>
                <a:gd name="connsiteX13" fmla="*/ 25758 w 2176530"/>
                <a:gd name="connsiteY13" fmla="*/ 695459 h 1160086"/>
                <a:gd name="connsiteX14" fmla="*/ 38637 w 2176530"/>
                <a:gd name="connsiteY14" fmla="*/ 734095 h 1160086"/>
                <a:gd name="connsiteX15" fmla="*/ 90152 w 2176530"/>
                <a:gd name="connsiteY15" fmla="*/ 759853 h 1160086"/>
                <a:gd name="connsiteX16" fmla="*/ 38637 w 2176530"/>
                <a:gd name="connsiteY16" fmla="*/ 875763 h 1160086"/>
                <a:gd name="connsiteX17" fmla="*/ 0 w 2176530"/>
                <a:gd name="connsiteY17" fmla="*/ 965915 h 1160086"/>
                <a:gd name="connsiteX18" fmla="*/ 12879 w 2176530"/>
                <a:gd name="connsiteY18" fmla="*/ 1043188 h 1160086"/>
                <a:gd name="connsiteX19" fmla="*/ 64395 w 2176530"/>
                <a:gd name="connsiteY19" fmla="*/ 1056067 h 1160086"/>
                <a:gd name="connsiteX20" fmla="*/ 231820 w 2176530"/>
                <a:gd name="connsiteY20" fmla="*/ 1068946 h 1160086"/>
                <a:gd name="connsiteX21" fmla="*/ 270457 w 2176530"/>
                <a:gd name="connsiteY21" fmla="*/ 1094704 h 1160086"/>
                <a:gd name="connsiteX22" fmla="*/ 399245 w 2176530"/>
                <a:gd name="connsiteY22" fmla="*/ 1133340 h 1160086"/>
                <a:gd name="connsiteX23" fmla="*/ 437882 w 2176530"/>
                <a:gd name="connsiteY23" fmla="*/ 1159098 h 1160086"/>
                <a:gd name="connsiteX24" fmla="*/ 643944 w 2176530"/>
                <a:gd name="connsiteY24" fmla="*/ 1146219 h 1160086"/>
                <a:gd name="connsiteX25" fmla="*/ 708338 w 2176530"/>
                <a:gd name="connsiteY25" fmla="*/ 1120462 h 1160086"/>
                <a:gd name="connsiteX26" fmla="*/ 888643 w 2176530"/>
                <a:gd name="connsiteY26" fmla="*/ 1004552 h 1160086"/>
                <a:gd name="connsiteX27" fmla="*/ 927279 w 2176530"/>
                <a:gd name="connsiteY27" fmla="*/ 978794 h 1160086"/>
                <a:gd name="connsiteX28" fmla="*/ 965916 w 2176530"/>
                <a:gd name="connsiteY28" fmla="*/ 965915 h 1160086"/>
                <a:gd name="connsiteX29" fmla="*/ 1056068 w 2176530"/>
                <a:gd name="connsiteY29" fmla="*/ 914400 h 1160086"/>
                <a:gd name="connsiteX30" fmla="*/ 1094705 w 2176530"/>
                <a:gd name="connsiteY30" fmla="*/ 901521 h 1160086"/>
                <a:gd name="connsiteX31" fmla="*/ 1287888 w 2176530"/>
                <a:gd name="connsiteY31" fmla="*/ 940157 h 1160086"/>
                <a:gd name="connsiteX32" fmla="*/ 1326524 w 2176530"/>
                <a:gd name="connsiteY32" fmla="*/ 965915 h 1160086"/>
                <a:gd name="connsiteX33" fmla="*/ 1403798 w 2176530"/>
                <a:gd name="connsiteY33" fmla="*/ 1043188 h 1160086"/>
                <a:gd name="connsiteX34" fmla="*/ 1725769 w 2176530"/>
                <a:gd name="connsiteY34" fmla="*/ 1056067 h 1160086"/>
                <a:gd name="connsiteX35" fmla="*/ 1931831 w 2176530"/>
                <a:gd name="connsiteY35" fmla="*/ 1056067 h 1160086"/>
                <a:gd name="connsiteX36" fmla="*/ 1944710 w 2176530"/>
                <a:gd name="connsiteY36" fmla="*/ 1017431 h 1160086"/>
                <a:gd name="connsiteX37" fmla="*/ 1880316 w 2176530"/>
                <a:gd name="connsiteY37" fmla="*/ 953036 h 1160086"/>
                <a:gd name="connsiteX38" fmla="*/ 1803043 w 2176530"/>
                <a:gd name="connsiteY38" fmla="*/ 901521 h 1160086"/>
                <a:gd name="connsiteX39" fmla="*/ 1700012 w 2176530"/>
                <a:gd name="connsiteY39" fmla="*/ 811369 h 1160086"/>
                <a:gd name="connsiteX40" fmla="*/ 1635617 w 2176530"/>
                <a:gd name="connsiteY40" fmla="*/ 708338 h 1160086"/>
                <a:gd name="connsiteX41" fmla="*/ 1622738 w 2176530"/>
                <a:gd name="connsiteY41" fmla="*/ 489397 h 1160086"/>
                <a:gd name="connsiteX42" fmla="*/ 1700012 w 2176530"/>
                <a:gd name="connsiteY42" fmla="*/ 412124 h 1160086"/>
                <a:gd name="connsiteX43" fmla="*/ 1764406 w 2176530"/>
                <a:gd name="connsiteY43" fmla="*/ 399245 h 1160086"/>
                <a:gd name="connsiteX44" fmla="*/ 2021983 w 2176530"/>
                <a:gd name="connsiteY44" fmla="*/ 412124 h 1160086"/>
                <a:gd name="connsiteX45" fmla="*/ 2060620 w 2176530"/>
                <a:gd name="connsiteY45" fmla="*/ 425002 h 1160086"/>
                <a:gd name="connsiteX46" fmla="*/ 2137893 w 2176530"/>
                <a:gd name="connsiteY46" fmla="*/ 476518 h 1160086"/>
                <a:gd name="connsiteX47" fmla="*/ 2176530 w 2176530"/>
                <a:gd name="connsiteY47" fmla="*/ 502276 h 1160086"/>
                <a:gd name="connsiteX48" fmla="*/ 2176530 w 2176530"/>
                <a:gd name="connsiteY48" fmla="*/ 515155 h 116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76530" h="1160086">
                  <a:moveTo>
                    <a:pt x="1146220" y="0"/>
                  </a:moveTo>
                  <a:cubicBezTo>
                    <a:pt x="1141927" y="85859"/>
                    <a:pt x="1144460" y="172333"/>
                    <a:pt x="1133341" y="257577"/>
                  </a:cubicBezTo>
                  <a:cubicBezTo>
                    <a:pt x="1131339" y="272926"/>
                    <a:pt x="1114505" y="282369"/>
                    <a:pt x="1107583" y="296214"/>
                  </a:cubicBezTo>
                  <a:cubicBezTo>
                    <a:pt x="1097244" y="316891"/>
                    <a:pt x="1095697" y="342114"/>
                    <a:pt x="1081826" y="360608"/>
                  </a:cubicBezTo>
                  <a:cubicBezTo>
                    <a:pt x="1068947" y="377780"/>
                    <a:pt x="1045488" y="384067"/>
                    <a:pt x="1030310" y="399245"/>
                  </a:cubicBezTo>
                  <a:cubicBezTo>
                    <a:pt x="1015132" y="414423"/>
                    <a:pt x="1003050" y="432558"/>
                    <a:pt x="991674" y="450760"/>
                  </a:cubicBezTo>
                  <a:cubicBezTo>
                    <a:pt x="981499" y="467041"/>
                    <a:pt x="979492" y="488700"/>
                    <a:pt x="965916" y="502276"/>
                  </a:cubicBezTo>
                  <a:cubicBezTo>
                    <a:pt x="952340" y="515851"/>
                    <a:pt x="931572" y="519447"/>
                    <a:pt x="914400" y="528033"/>
                  </a:cubicBezTo>
                  <a:cubicBezTo>
                    <a:pt x="872455" y="569978"/>
                    <a:pt x="870015" y="579155"/>
                    <a:pt x="824248" y="605307"/>
                  </a:cubicBezTo>
                  <a:cubicBezTo>
                    <a:pt x="764229" y="639603"/>
                    <a:pt x="784602" y="625833"/>
                    <a:pt x="721217" y="643943"/>
                  </a:cubicBezTo>
                  <a:cubicBezTo>
                    <a:pt x="708164" y="647672"/>
                    <a:pt x="695751" y="653529"/>
                    <a:pt x="682581" y="656822"/>
                  </a:cubicBezTo>
                  <a:cubicBezTo>
                    <a:pt x="661345" y="662131"/>
                    <a:pt x="639422" y="664392"/>
                    <a:pt x="618186" y="669701"/>
                  </a:cubicBezTo>
                  <a:cubicBezTo>
                    <a:pt x="605016" y="672994"/>
                    <a:pt x="593113" y="681990"/>
                    <a:pt x="579550" y="682580"/>
                  </a:cubicBezTo>
                  <a:cubicBezTo>
                    <a:pt x="395077" y="690601"/>
                    <a:pt x="210355" y="691166"/>
                    <a:pt x="25758" y="695459"/>
                  </a:cubicBezTo>
                  <a:cubicBezTo>
                    <a:pt x="30051" y="708338"/>
                    <a:pt x="29038" y="724496"/>
                    <a:pt x="38637" y="734095"/>
                  </a:cubicBezTo>
                  <a:cubicBezTo>
                    <a:pt x="52212" y="747670"/>
                    <a:pt x="83411" y="741877"/>
                    <a:pt x="90152" y="759853"/>
                  </a:cubicBezTo>
                  <a:cubicBezTo>
                    <a:pt x="116160" y="829206"/>
                    <a:pt x="66528" y="836717"/>
                    <a:pt x="38637" y="875763"/>
                  </a:cubicBezTo>
                  <a:cubicBezTo>
                    <a:pt x="18743" y="903614"/>
                    <a:pt x="10510" y="934384"/>
                    <a:pt x="0" y="965915"/>
                  </a:cubicBezTo>
                  <a:cubicBezTo>
                    <a:pt x="4293" y="991673"/>
                    <a:pt x="-2299" y="1021939"/>
                    <a:pt x="12879" y="1043188"/>
                  </a:cubicBezTo>
                  <a:cubicBezTo>
                    <a:pt x="23167" y="1057591"/>
                    <a:pt x="46816" y="1053999"/>
                    <a:pt x="64395" y="1056067"/>
                  </a:cubicBezTo>
                  <a:cubicBezTo>
                    <a:pt x="119985" y="1062607"/>
                    <a:pt x="176012" y="1064653"/>
                    <a:pt x="231820" y="1068946"/>
                  </a:cubicBezTo>
                  <a:cubicBezTo>
                    <a:pt x="244699" y="1077532"/>
                    <a:pt x="256312" y="1088417"/>
                    <a:pt x="270457" y="1094704"/>
                  </a:cubicBezTo>
                  <a:cubicBezTo>
                    <a:pt x="310776" y="1112624"/>
                    <a:pt x="356427" y="1122636"/>
                    <a:pt x="399245" y="1133340"/>
                  </a:cubicBezTo>
                  <a:cubicBezTo>
                    <a:pt x="412124" y="1141926"/>
                    <a:pt x="422425" y="1158284"/>
                    <a:pt x="437882" y="1159098"/>
                  </a:cubicBezTo>
                  <a:cubicBezTo>
                    <a:pt x="506608" y="1162715"/>
                    <a:pt x="575814" y="1155952"/>
                    <a:pt x="643944" y="1146219"/>
                  </a:cubicBezTo>
                  <a:cubicBezTo>
                    <a:pt x="666830" y="1142950"/>
                    <a:pt x="687983" y="1131422"/>
                    <a:pt x="708338" y="1120462"/>
                  </a:cubicBezTo>
                  <a:cubicBezTo>
                    <a:pt x="750335" y="1097848"/>
                    <a:pt x="844389" y="1034054"/>
                    <a:pt x="888643" y="1004552"/>
                  </a:cubicBezTo>
                  <a:cubicBezTo>
                    <a:pt x="901522" y="995966"/>
                    <a:pt x="912595" y="983689"/>
                    <a:pt x="927279" y="978794"/>
                  </a:cubicBezTo>
                  <a:lnTo>
                    <a:pt x="965916" y="965915"/>
                  </a:lnTo>
                  <a:cubicBezTo>
                    <a:pt x="1004722" y="940044"/>
                    <a:pt x="1010311" y="934010"/>
                    <a:pt x="1056068" y="914400"/>
                  </a:cubicBezTo>
                  <a:cubicBezTo>
                    <a:pt x="1068546" y="909052"/>
                    <a:pt x="1081826" y="905814"/>
                    <a:pt x="1094705" y="901521"/>
                  </a:cubicBezTo>
                  <a:cubicBezTo>
                    <a:pt x="1221001" y="913003"/>
                    <a:pt x="1207926" y="894465"/>
                    <a:pt x="1287888" y="940157"/>
                  </a:cubicBezTo>
                  <a:cubicBezTo>
                    <a:pt x="1301327" y="947836"/>
                    <a:pt x="1314955" y="955632"/>
                    <a:pt x="1326524" y="965915"/>
                  </a:cubicBezTo>
                  <a:cubicBezTo>
                    <a:pt x="1353750" y="990116"/>
                    <a:pt x="1367400" y="1041732"/>
                    <a:pt x="1403798" y="1043188"/>
                  </a:cubicBezTo>
                  <a:lnTo>
                    <a:pt x="1725769" y="1056067"/>
                  </a:lnTo>
                  <a:cubicBezTo>
                    <a:pt x="1802704" y="1081712"/>
                    <a:pt x="1811904" y="1090332"/>
                    <a:pt x="1931831" y="1056067"/>
                  </a:cubicBezTo>
                  <a:cubicBezTo>
                    <a:pt x="1944884" y="1052338"/>
                    <a:pt x="1940417" y="1030310"/>
                    <a:pt x="1944710" y="1017431"/>
                  </a:cubicBezTo>
                  <a:cubicBezTo>
                    <a:pt x="1921540" y="947921"/>
                    <a:pt x="1949941" y="1002768"/>
                    <a:pt x="1880316" y="953036"/>
                  </a:cubicBezTo>
                  <a:cubicBezTo>
                    <a:pt x="1795904" y="892742"/>
                    <a:pt x="1885921" y="929148"/>
                    <a:pt x="1803043" y="901521"/>
                  </a:cubicBezTo>
                  <a:cubicBezTo>
                    <a:pt x="1771400" y="877788"/>
                    <a:pt x="1722243" y="844715"/>
                    <a:pt x="1700012" y="811369"/>
                  </a:cubicBezTo>
                  <a:cubicBezTo>
                    <a:pt x="1602450" y="665025"/>
                    <a:pt x="1741842" y="814560"/>
                    <a:pt x="1635617" y="708338"/>
                  </a:cubicBezTo>
                  <a:cubicBezTo>
                    <a:pt x="1617496" y="635856"/>
                    <a:pt x="1587209" y="565530"/>
                    <a:pt x="1622738" y="489397"/>
                  </a:cubicBezTo>
                  <a:cubicBezTo>
                    <a:pt x="1638143" y="456387"/>
                    <a:pt x="1664292" y="419268"/>
                    <a:pt x="1700012" y="412124"/>
                  </a:cubicBezTo>
                  <a:lnTo>
                    <a:pt x="1764406" y="399245"/>
                  </a:lnTo>
                  <a:cubicBezTo>
                    <a:pt x="1850265" y="403538"/>
                    <a:pt x="1936340" y="404677"/>
                    <a:pt x="2021983" y="412124"/>
                  </a:cubicBezTo>
                  <a:cubicBezTo>
                    <a:pt x="2035508" y="413300"/>
                    <a:pt x="2048753" y="418409"/>
                    <a:pt x="2060620" y="425002"/>
                  </a:cubicBezTo>
                  <a:cubicBezTo>
                    <a:pt x="2087681" y="440036"/>
                    <a:pt x="2112135" y="459346"/>
                    <a:pt x="2137893" y="476518"/>
                  </a:cubicBezTo>
                  <a:cubicBezTo>
                    <a:pt x="2150772" y="485104"/>
                    <a:pt x="2176530" y="486797"/>
                    <a:pt x="2176530" y="502276"/>
                  </a:cubicBezTo>
                  <a:lnTo>
                    <a:pt x="2176530" y="515155"/>
                  </a:lnTo>
                </a:path>
              </a:pathLst>
            </a:custGeom>
            <a:noFill/>
            <a:ln w="190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0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dirty="0" smtClean="0"/>
              <a:t>Bootstrapping! </a:t>
            </a:r>
            <a:r>
              <a:rPr lang="ja-JP" altLang="en-US" sz="1800" dirty="0"/>
              <a:t>（</a:t>
            </a:r>
            <a:r>
              <a:rPr lang="en-US" altLang="ja-JP" sz="1800" dirty="0"/>
              <a:t>※</a:t>
            </a:r>
            <a:r>
              <a:rPr lang="ja-JP" altLang="en-US" sz="1800" dirty="0"/>
              <a:t>詳細略</a:t>
            </a:r>
            <a:r>
              <a:rPr lang="ja-JP" altLang="en-US" sz="1800" dirty="0" smtClean="0"/>
              <a:t>）（</a:t>
            </a:r>
            <a:r>
              <a:rPr lang="en-US" altLang="ja-JP" sz="1800" dirty="0" smtClean="0"/>
              <a:t>※</a:t>
            </a:r>
            <a:r>
              <a:rPr lang="ja-JP" altLang="en-US" sz="1800" dirty="0" smtClean="0"/>
              <a:t>条件略）</a:t>
            </a:r>
            <a:endParaRPr kumimoji="1" lang="ja-JP" altLang="en-US" dirty="0"/>
          </a:p>
        </p:txBody>
      </p:sp>
      <p:sp>
        <p:nvSpPr>
          <p:cNvPr id="5" name="メモ 4"/>
          <p:cNvSpPr/>
          <p:nvPr/>
        </p:nvSpPr>
        <p:spPr>
          <a:xfrm>
            <a:off x="1512168" y="1484785"/>
            <a:ext cx="7452320" cy="36208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check(Maze m, Route r) {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for( 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p,q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←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上の場所のペア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m’ =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の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から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q</a:t>
            </a:r>
            <a:r>
              <a:rPr kumimoji="1" lang="ja-JP" altLang="en-US" sz="2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までを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全て埋め立てた迷路</a:t>
            </a:r>
            <a:endParaRPr kumimoji="1" lang="en-US" altLang="ja-JP" sz="28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if(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safe_shortest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(m’).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&lt; 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r.len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)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return false;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return true;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508104" y="3645024"/>
            <a:ext cx="2698473" cy="1975668"/>
            <a:chOff x="5004048" y="3717032"/>
            <a:chExt cx="4032448" cy="295232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004048" y="3717032"/>
              <a:ext cx="4032448" cy="2952328"/>
              <a:chOff x="971600" y="1340768"/>
              <a:chExt cx="4032448" cy="2952328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971600" y="1340768"/>
                <a:ext cx="4032448" cy="295232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1259632" y="2177862"/>
                <a:ext cx="3438659" cy="1713969"/>
              </a:xfrm>
              <a:custGeom>
                <a:avLst/>
                <a:gdLst>
                  <a:gd name="connsiteX0" fmla="*/ 0 w 3438659"/>
                  <a:gd name="connsiteY0" fmla="*/ 631065 h 1713969"/>
                  <a:gd name="connsiteX1" fmla="*/ 270456 w 3438659"/>
                  <a:gd name="connsiteY1" fmla="*/ 618186 h 1713969"/>
                  <a:gd name="connsiteX2" fmla="*/ 296214 w 3438659"/>
                  <a:gd name="connsiteY2" fmla="*/ 669702 h 1713969"/>
                  <a:gd name="connsiteX3" fmla="*/ 347729 w 3438659"/>
                  <a:gd name="connsiteY3" fmla="*/ 746975 h 1713969"/>
                  <a:gd name="connsiteX4" fmla="*/ 360608 w 3438659"/>
                  <a:gd name="connsiteY4" fmla="*/ 785611 h 1713969"/>
                  <a:gd name="connsiteX5" fmla="*/ 373487 w 3438659"/>
                  <a:gd name="connsiteY5" fmla="*/ 837127 h 1713969"/>
                  <a:gd name="connsiteX6" fmla="*/ 425003 w 3438659"/>
                  <a:gd name="connsiteY6" fmla="*/ 914400 h 1713969"/>
                  <a:gd name="connsiteX7" fmla="*/ 450760 w 3438659"/>
                  <a:gd name="connsiteY7" fmla="*/ 953037 h 1713969"/>
                  <a:gd name="connsiteX8" fmla="*/ 515155 w 3438659"/>
                  <a:gd name="connsiteY8" fmla="*/ 1056068 h 1713969"/>
                  <a:gd name="connsiteX9" fmla="*/ 592428 w 3438659"/>
                  <a:gd name="connsiteY9" fmla="*/ 1133341 h 1713969"/>
                  <a:gd name="connsiteX10" fmla="*/ 695459 w 3438659"/>
                  <a:gd name="connsiteY10" fmla="*/ 1171978 h 1713969"/>
                  <a:gd name="connsiteX11" fmla="*/ 862884 w 3438659"/>
                  <a:gd name="connsiteY11" fmla="*/ 1159099 h 1713969"/>
                  <a:gd name="connsiteX12" fmla="*/ 1133341 w 3438659"/>
                  <a:gd name="connsiteY12" fmla="*/ 1068947 h 1713969"/>
                  <a:gd name="connsiteX13" fmla="*/ 1236372 w 3438659"/>
                  <a:gd name="connsiteY13" fmla="*/ 1030310 h 1713969"/>
                  <a:gd name="connsiteX14" fmla="*/ 1390918 w 3438659"/>
                  <a:gd name="connsiteY14" fmla="*/ 953037 h 1713969"/>
                  <a:gd name="connsiteX15" fmla="*/ 1481070 w 3438659"/>
                  <a:gd name="connsiteY15" fmla="*/ 850006 h 1713969"/>
                  <a:gd name="connsiteX16" fmla="*/ 1532586 w 3438659"/>
                  <a:gd name="connsiteY16" fmla="*/ 824248 h 1713969"/>
                  <a:gd name="connsiteX17" fmla="*/ 1584101 w 3438659"/>
                  <a:gd name="connsiteY17" fmla="*/ 746975 h 1713969"/>
                  <a:gd name="connsiteX18" fmla="*/ 1609859 w 3438659"/>
                  <a:gd name="connsiteY18" fmla="*/ 708338 h 1713969"/>
                  <a:gd name="connsiteX19" fmla="*/ 1635617 w 3438659"/>
                  <a:gd name="connsiteY19" fmla="*/ 656823 h 1713969"/>
                  <a:gd name="connsiteX20" fmla="*/ 1648495 w 3438659"/>
                  <a:gd name="connsiteY20" fmla="*/ 618186 h 1713969"/>
                  <a:gd name="connsiteX21" fmla="*/ 1674253 w 3438659"/>
                  <a:gd name="connsiteY21" fmla="*/ 579549 h 1713969"/>
                  <a:gd name="connsiteX22" fmla="*/ 1700011 w 3438659"/>
                  <a:gd name="connsiteY22" fmla="*/ 502276 h 1713969"/>
                  <a:gd name="connsiteX23" fmla="*/ 1803042 w 3438659"/>
                  <a:gd name="connsiteY23" fmla="*/ 347730 h 1713969"/>
                  <a:gd name="connsiteX24" fmla="*/ 1931831 w 3438659"/>
                  <a:gd name="connsiteY24" fmla="*/ 244699 h 1713969"/>
                  <a:gd name="connsiteX25" fmla="*/ 1970467 w 3438659"/>
                  <a:gd name="connsiteY25" fmla="*/ 206062 h 1713969"/>
                  <a:gd name="connsiteX26" fmla="*/ 2047741 w 3438659"/>
                  <a:gd name="connsiteY26" fmla="*/ 154547 h 1713969"/>
                  <a:gd name="connsiteX27" fmla="*/ 2150772 w 3438659"/>
                  <a:gd name="connsiteY27" fmla="*/ 77273 h 1713969"/>
                  <a:gd name="connsiteX28" fmla="*/ 2305318 w 3438659"/>
                  <a:gd name="connsiteY28" fmla="*/ 25758 h 1713969"/>
                  <a:gd name="connsiteX29" fmla="*/ 2434107 w 3438659"/>
                  <a:gd name="connsiteY29" fmla="*/ 0 h 1713969"/>
                  <a:gd name="connsiteX30" fmla="*/ 2730321 w 3438659"/>
                  <a:gd name="connsiteY30" fmla="*/ 25758 h 1713969"/>
                  <a:gd name="connsiteX31" fmla="*/ 2897746 w 3438659"/>
                  <a:gd name="connsiteY31" fmla="*/ 115910 h 1713969"/>
                  <a:gd name="connsiteX32" fmla="*/ 2936383 w 3438659"/>
                  <a:gd name="connsiteY32" fmla="*/ 154547 h 1713969"/>
                  <a:gd name="connsiteX33" fmla="*/ 2975019 w 3438659"/>
                  <a:gd name="connsiteY33" fmla="*/ 206062 h 1713969"/>
                  <a:gd name="connsiteX34" fmla="*/ 3026535 w 3438659"/>
                  <a:gd name="connsiteY34" fmla="*/ 373487 h 1713969"/>
                  <a:gd name="connsiteX35" fmla="*/ 2975019 w 3438659"/>
                  <a:gd name="connsiteY35" fmla="*/ 824248 h 1713969"/>
                  <a:gd name="connsiteX36" fmla="*/ 2910625 w 3438659"/>
                  <a:gd name="connsiteY36" fmla="*/ 862885 h 1713969"/>
                  <a:gd name="connsiteX37" fmla="*/ 2859110 w 3438659"/>
                  <a:gd name="connsiteY37" fmla="*/ 927279 h 1713969"/>
                  <a:gd name="connsiteX38" fmla="*/ 2794715 w 3438659"/>
                  <a:gd name="connsiteY38" fmla="*/ 991673 h 1713969"/>
                  <a:gd name="connsiteX39" fmla="*/ 2678805 w 3438659"/>
                  <a:gd name="connsiteY39" fmla="*/ 1133341 h 1713969"/>
                  <a:gd name="connsiteX40" fmla="*/ 2665926 w 3438659"/>
                  <a:gd name="connsiteY40" fmla="*/ 1184856 h 1713969"/>
                  <a:gd name="connsiteX41" fmla="*/ 2640169 w 3438659"/>
                  <a:gd name="connsiteY41" fmla="*/ 1262130 h 1713969"/>
                  <a:gd name="connsiteX42" fmla="*/ 2678805 w 3438659"/>
                  <a:gd name="connsiteY42" fmla="*/ 1403797 h 1713969"/>
                  <a:gd name="connsiteX43" fmla="*/ 2717442 w 3438659"/>
                  <a:gd name="connsiteY43" fmla="*/ 1416676 h 1713969"/>
                  <a:gd name="connsiteX44" fmla="*/ 2794715 w 3438659"/>
                  <a:gd name="connsiteY44" fmla="*/ 1481071 h 1713969"/>
                  <a:gd name="connsiteX45" fmla="*/ 2923504 w 3438659"/>
                  <a:gd name="connsiteY45" fmla="*/ 1545465 h 1713969"/>
                  <a:gd name="connsiteX46" fmla="*/ 3026535 w 3438659"/>
                  <a:gd name="connsiteY46" fmla="*/ 1596980 h 1713969"/>
                  <a:gd name="connsiteX47" fmla="*/ 3065172 w 3438659"/>
                  <a:gd name="connsiteY47" fmla="*/ 1622738 h 1713969"/>
                  <a:gd name="connsiteX48" fmla="*/ 3142445 w 3438659"/>
                  <a:gd name="connsiteY48" fmla="*/ 1648496 h 1713969"/>
                  <a:gd name="connsiteX49" fmla="*/ 3296991 w 3438659"/>
                  <a:gd name="connsiteY49" fmla="*/ 1687133 h 1713969"/>
                  <a:gd name="connsiteX50" fmla="*/ 3348507 w 3438659"/>
                  <a:gd name="connsiteY50" fmla="*/ 1700011 h 1713969"/>
                  <a:gd name="connsiteX51" fmla="*/ 3387143 w 3438659"/>
                  <a:gd name="connsiteY51" fmla="*/ 1712890 h 1713969"/>
                  <a:gd name="connsiteX52" fmla="*/ 3438659 w 3438659"/>
                  <a:gd name="connsiteY52" fmla="*/ 1712890 h 171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438659" h="1713969">
                    <a:moveTo>
                      <a:pt x="0" y="631065"/>
                    </a:moveTo>
                    <a:cubicBezTo>
                      <a:pt x="103845" y="589526"/>
                      <a:pt x="114099" y="574753"/>
                      <a:pt x="270456" y="618186"/>
                    </a:cubicBezTo>
                    <a:cubicBezTo>
                      <a:pt x="288954" y="623325"/>
                      <a:pt x="286336" y="653239"/>
                      <a:pt x="296214" y="669702"/>
                    </a:cubicBezTo>
                    <a:cubicBezTo>
                      <a:pt x="312141" y="696247"/>
                      <a:pt x="337939" y="717607"/>
                      <a:pt x="347729" y="746975"/>
                    </a:cubicBezTo>
                    <a:cubicBezTo>
                      <a:pt x="352022" y="759854"/>
                      <a:pt x="356879" y="772558"/>
                      <a:pt x="360608" y="785611"/>
                    </a:cubicBezTo>
                    <a:cubicBezTo>
                      <a:pt x="365471" y="802630"/>
                      <a:pt x="365571" y="821295"/>
                      <a:pt x="373487" y="837127"/>
                    </a:cubicBezTo>
                    <a:cubicBezTo>
                      <a:pt x="387331" y="864816"/>
                      <a:pt x="407831" y="888642"/>
                      <a:pt x="425003" y="914400"/>
                    </a:cubicBezTo>
                    <a:cubicBezTo>
                      <a:pt x="433589" y="927279"/>
                      <a:pt x="443838" y="939193"/>
                      <a:pt x="450760" y="953037"/>
                    </a:cubicBezTo>
                    <a:cubicBezTo>
                      <a:pt x="474902" y="1001320"/>
                      <a:pt x="477538" y="1014272"/>
                      <a:pt x="515155" y="1056068"/>
                    </a:cubicBezTo>
                    <a:cubicBezTo>
                      <a:pt x="539523" y="1083144"/>
                      <a:pt x="559847" y="1117050"/>
                      <a:pt x="592428" y="1133341"/>
                    </a:cubicBezTo>
                    <a:cubicBezTo>
                      <a:pt x="659775" y="1167015"/>
                      <a:pt x="625318" y="1154443"/>
                      <a:pt x="695459" y="1171978"/>
                    </a:cubicBezTo>
                    <a:cubicBezTo>
                      <a:pt x="751267" y="1167685"/>
                      <a:pt x="807847" y="1169291"/>
                      <a:pt x="862884" y="1159099"/>
                    </a:cubicBezTo>
                    <a:cubicBezTo>
                      <a:pt x="1013055" y="1131289"/>
                      <a:pt x="1017940" y="1115107"/>
                      <a:pt x="1133341" y="1068947"/>
                    </a:cubicBezTo>
                    <a:cubicBezTo>
                      <a:pt x="1167397" y="1055325"/>
                      <a:pt x="1202924" y="1045362"/>
                      <a:pt x="1236372" y="1030310"/>
                    </a:cubicBezTo>
                    <a:cubicBezTo>
                      <a:pt x="1288895" y="1006675"/>
                      <a:pt x="1390918" y="953037"/>
                      <a:pt x="1390918" y="953037"/>
                    </a:cubicBezTo>
                    <a:cubicBezTo>
                      <a:pt x="1418861" y="915779"/>
                      <a:pt x="1442960" y="878589"/>
                      <a:pt x="1481070" y="850006"/>
                    </a:cubicBezTo>
                    <a:cubicBezTo>
                      <a:pt x="1496429" y="838487"/>
                      <a:pt x="1515414" y="832834"/>
                      <a:pt x="1532586" y="824248"/>
                    </a:cubicBezTo>
                    <a:lnTo>
                      <a:pt x="1584101" y="746975"/>
                    </a:lnTo>
                    <a:cubicBezTo>
                      <a:pt x="1592687" y="734096"/>
                      <a:pt x="1602937" y="722182"/>
                      <a:pt x="1609859" y="708338"/>
                    </a:cubicBezTo>
                    <a:cubicBezTo>
                      <a:pt x="1618445" y="691166"/>
                      <a:pt x="1628054" y="674469"/>
                      <a:pt x="1635617" y="656823"/>
                    </a:cubicBezTo>
                    <a:cubicBezTo>
                      <a:pt x="1640965" y="644345"/>
                      <a:pt x="1642424" y="630328"/>
                      <a:pt x="1648495" y="618186"/>
                    </a:cubicBezTo>
                    <a:cubicBezTo>
                      <a:pt x="1655417" y="604341"/>
                      <a:pt x="1667966" y="593694"/>
                      <a:pt x="1674253" y="579549"/>
                    </a:cubicBezTo>
                    <a:cubicBezTo>
                      <a:pt x="1685280" y="554738"/>
                      <a:pt x="1689927" y="527485"/>
                      <a:pt x="1700011" y="502276"/>
                    </a:cubicBezTo>
                    <a:cubicBezTo>
                      <a:pt x="1721157" y="449411"/>
                      <a:pt x="1767492" y="383280"/>
                      <a:pt x="1803042" y="347730"/>
                    </a:cubicBezTo>
                    <a:cubicBezTo>
                      <a:pt x="1902793" y="247979"/>
                      <a:pt x="1852877" y="271017"/>
                      <a:pt x="1931831" y="244699"/>
                    </a:cubicBezTo>
                    <a:cubicBezTo>
                      <a:pt x="1944710" y="231820"/>
                      <a:pt x="1956090" y="217244"/>
                      <a:pt x="1970467" y="206062"/>
                    </a:cubicBezTo>
                    <a:cubicBezTo>
                      <a:pt x="1994903" y="187056"/>
                      <a:pt x="2047741" y="154547"/>
                      <a:pt x="2047741" y="154547"/>
                    </a:cubicBezTo>
                    <a:cubicBezTo>
                      <a:pt x="2084575" y="99294"/>
                      <a:pt x="2068765" y="109164"/>
                      <a:pt x="2150772" y="77273"/>
                    </a:cubicBezTo>
                    <a:cubicBezTo>
                      <a:pt x="2201382" y="57592"/>
                      <a:pt x="2251755" y="34685"/>
                      <a:pt x="2305318" y="25758"/>
                    </a:cubicBezTo>
                    <a:cubicBezTo>
                      <a:pt x="2400051" y="9969"/>
                      <a:pt x="2357258" y="19212"/>
                      <a:pt x="2434107" y="0"/>
                    </a:cubicBezTo>
                    <a:cubicBezTo>
                      <a:pt x="2532845" y="8586"/>
                      <a:pt x="2633368" y="5192"/>
                      <a:pt x="2730321" y="25758"/>
                    </a:cubicBezTo>
                    <a:cubicBezTo>
                      <a:pt x="2741494" y="28128"/>
                      <a:pt x="2861569" y="85762"/>
                      <a:pt x="2897746" y="115910"/>
                    </a:cubicBezTo>
                    <a:cubicBezTo>
                      <a:pt x="2911738" y="127570"/>
                      <a:pt x="2924530" y="140718"/>
                      <a:pt x="2936383" y="154547"/>
                    </a:cubicBezTo>
                    <a:cubicBezTo>
                      <a:pt x="2950352" y="170844"/>
                      <a:pt x="2962140" y="188890"/>
                      <a:pt x="2975019" y="206062"/>
                    </a:cubicBezTo>
                    <a:cubicBezTo>
                      <a:pt x="3019253" y="338764"/>
                      <a:pt x="3003778" y="282461"/>
                      <a:pt x="3026535" y="373487"/>
                    </a:cubicBezTo>
                    <a:cubicBezTo>
                      <a:pt x="3021286" y="541441"/>
                      <a:pt x="3109755" y="723195"/>
                      <a:pt x="2975019" y="824248"/>
                    </a:cubicBezTo>
                    <a:cubicBezTo>
                      <a:pt x="2954993" y="839267"/>
                      <a:pt x="2932090" y="850006"/>
                      <a:pt x="2910625" y="862885"/>
                    </a:cubicBezTo>
                    <a:cubicBezTo>
                      <a:pt x="2893453" y="884350"/>
                      <a:pt x="2877499" y="906847"/>
                      <a:pt x="2859110" y="927279"/>
                    </a:cubicBezTo>
                    <a:cubicBezTo>
                      <a:pt x="2838803" y="949842"/>
                      <a:pt x="2814323" y="968500"/>
                      <a:pt x="2794715" y="991673"/>
                    </a:cubicBezTo>
                    <a:cubicBezTo>
                      <a:pt x="2633006" y="1182783"/>
                      <a:pt x="2778985" y="1033161"/>
                      <a:pt x="2678805" y="1133341"/>
                    </a:cubicBezTo>
                    <a:cubicBezTo>
                      <a:pt x="2674512" y="1150513"/>
                      <a:pt x="2671012" y="1167902"/>
                      <a:pt x="2665926" y="1184856"/>
                    </a:cubicBezTo>
                    <a:cubicBezTo>
                      <a:pt x="2658124" y="1210862"/>
                      <a:pt x="2640169" y="1262130"/>
                      <a:pt x="2640169" y="1262130"/>
                    </a:cubicBezTo>
                    <a:cubicBezTo>
                      <a:pt x="2645194" y="1302330"/>
                      <a:pt x="2638220" y="1371329"/>
                      <a:pt x="2678805" y="1403797"/>
                    </a:cubicBezTo>
                    <a:cubicBezTo>
                      <a:pt x="2689406" y="1412278"/>
                      <a:pt x="2704563" y="1412383"/>
                      <a:pt x="2717442" y="1416676"/>
                    </a:cubicBezTo>
                    <a:cubicBezTo>
                      <a:pt x="2759704" y="1480069"/>
                      <a:pt x="2722094" y="1437498"/>
                      <a:pt x="2794715" y="1481071"/>
                    </a:cubicBezTo>
                    <a:cubicBezTo>
                      <a:pt x="2904238" y="1546785"/>
                      <a:pt x="2831937" y="1522573"/>
                      <a:pt x="2923504" y="1545465"/>
                    </a:cubicBezTo>
                    <a:cubicBezTo>
                      <a:pt x="2957848" y="1562637"/>
                      <a:pt x="2994587" y="1575681"/>
                      <a:pt x="3026535" y="1596980"/>
                    </a:cubicBezTo>
                    <a:cubicBezTo>
                      <a:pt x="3039414" y="1605566"/>
                      <a:pt x="3051027" y="1616451"/>
                      <a:pt x="3065172" y="1622738"/>
                    </a:cubicBezTo>
                    <a:cubicBezTo>
                      <a:pt x="3089983" y="1633765"/>
                      <a:pt x="3116105" y="1641911"/>
                      <a:pt x="3142445" y="1648496"/>
                    </a:cubicBezTo>
                    <a:lnTo>
                      <a:pt x="3296991" y="1687133"/>
                    </a:lnTo>
                    <a:cubicBezTo>
                      <a:pt x="3314163" y="1691426"/>
                      <a:pt x="3331715" y="1694414"/>
                      <a:pt x="3348507" y="1700011"/>
                    </a:cubicBezTo>
                    <a:cubicBezTo>
                      <a:pt x="3361386" y="1704304"/>
                      <a:pt x="3373704" y="1710970"/>
                      <a:pt x="3387143" y="1712890"/>
                    </a:cubicBezTo>
                    <a:cubicBezTo>
                      <a:pt x="3404142" y="1715319"/>
                      <a:pt x="3421487" y="1712890"/>
                      <a:pt x="3438659" y="1712890"/>
                    </a:cubicBezTo>
                  </a:path>
                </a:pathLst>
              </a:custGeom>
              <a:noFill/>
              <a:ln w="190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092132" y="1412776"/>
                <a:ext cx="3314362" cy="5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元のルートを通行止め</a:t>
                </a:r>
                <a:endParaRPr kumimoji="1" lang="ja-JP" altLang="en-US" dirty="0"/>
              </a:p>
            </p:txBody>
          </p:sp>
        </p:grpSp>
        <p:sp>
          <p:nvSpPr>
            <p:cNvPr id="8" name="禁止 7"/>
            <p:cNvSpPr/>
            <p:nvPr/>
          </p:nvSpPr>
          <p:spPr>
            <a:xfrm>
              <a:off x="6876256" y="4725144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禁止 8"/>
            <p:cNvSpPr/>
            <p:nvPr/>
          </p:nvSpPr>
          <p:spPr>
            <a:xfrm>
              <a:off x="7988893" y="5234367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禁止 9"/>
            <p:cNvSpPr/>
            <p:nvPr/>
          </p:nvSpPr>
          <p:spPr>
            <a:xfrm>
              <a:off x="8054421" y="4589365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禁止 10"/>
            <p:cNvSpPr/>
            <p:nvPr/>
          </p:nvSpPr>
          <p:spPr>
            <a:xfrm>
              <a:off x="7477497" y="4420863"/>
              <a:ext cx="450049" cy="450049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7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inaba\AppData\Local\Microsoft\Windows\Temporary Internet Files\Content.IE5\WVANF0WI\MP900431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10" y="-387424"/>
            <a:ext cx="249944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7200" dirty="0" smtClean="0"/>
              <a:t>ここが</a:t>
            </a:r>
            <a:r>
              <a:rPr kumimoji="1" lang="en-US" altLang="ja-JP" sz="7200" dirty="0" smtClean="0"/>
              <a:t>Cute!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1600200"/>
            <a:ext cx="7560840" cy="4525963"/>
          </a:xfrm>
        </p:spPr>
        <p:txBody>
          <a:bodyPr/>
          <a:lstStyle/>
          <a:p>
            <a:r>
              <a:rPr lang="ja-JP" altLang="en-US" u="sng" dirty="0" smtClean="0">
                <a:solidFill>
                  <a:srgbClr val="FF0000"/>
                </a:solidFill>
              </a:rPr>
              <a:t>間違ってるかもしれないルーチンを、</a:t>
            </a:r>
            <a:r>
              <a:rPr lang="en-US" altLang="ja-JP" u="sng" dirty="0" smtClean="0">
                <a:solidFill>
                  <a:srgbClr val="FF0000"/>
                </a:solidFill>
              </a:rPr>
              <a:t/>
            </a:r>
            <a:br>
              <a:rPr lang="en-US" altLang="ja-JP" u="sng" dirty="0" smtClean="0">
                <a:solidFill>
                  <a:srgbClr val="FF0000"/>
                </a:solidFill>
              </a:rPr>
            </a:br>
            <a:r>
              <a:rPr lang="ja-JP" altLang="en-US" u="sng" dirty="0" smtClean="0">
                <a:solidFill>
                  <a:srgbClr val="FF0000"/>
                </a:solidFill>
              </a:rPr>
              <a:t>元のルーチンの実装によらずに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※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注</a:t>
            </a:r>
            <a:r>
              <a:rPr lang="en-US" altLang="ja-JP" u="sng" dirty="0" smtClean="0">
                <a:solidFill>
                  <a:srgbClr val="FF0000"/>
                </a:solidFill>
              </a:rPr>
              <a:t/>
            </a:r>
            <a:br>
              <a:rPr lang="en-US" altLang="ja-JP" u="sng" dirty="0" smtClean="0">
                <a:solidFill>
                  <a:srgbClr val="FF0000"/>
                </a:solidFill>
              </a:rPr>
            </a:br>
            <a:r>
              <a:rPr lang="ja-JP" altLang="en-US" u="sng" dirty="0" smtClean="0">
                <a:solidFill>
                  <a:srgbClr val="FF0000"/>
                </a:solidFill>
              </a:rPr>
              <a:t>間違いを自分で検出するルーチンに強化！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endParaRPr lang="en-US" altLang="ja-JP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sz="2400" dirty="0" smtClean="0"/>
              <a:t>※</a:t>
            </a:r>
            <a:r>
              <a:rPr lang="ja-JP" altLang="en-US" sz="2400" dirty="0" smtClean="0"/>
              <a:t>注： 今回の手法は、「最短じゃなくてもルートがある時は少なくとも何かルートを返す」ことを暗黙に仮定しています。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5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naba\AppData\Local\Microsoft\Windows\Temporary Internet Files\Content.IE5\9JJRLR92\MC9004164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2528"/>
            <a:ext cx="3027091" cy="25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480915"/>
            <a:ext cx="7772400" cy="1362075"/>
          </a:xfrm>
        </p:spPr>
        <p:txBody>
          <a:bodyPr/>
          <a:lstStyle/>
          <a:p>
            <a:r>
              <a:rPr kumimoji="1" lang="en-US" altLang="ja-JP" sz="6600" dirty="0" smtClean="0"/>
              <a:t>Exact</a:t>
            </a:r>
            <a:br>
              <a:rPr kumimoji="1" lang="en-US" altLang="ja-JP" sz="6600" dirty="0" smtClean="0"/>
            </a:br>
            <a:r>
              <a:rPr kumimoji="1" lang="en-US" altLang="ja-JP" sz="6600" dirty="0" smtClean="0"/>
              <a:t>Reals</a:t>
            </a:r>
            <a:endParaRPr kumimoji="1" lang="ja-JP" altLang="en-US" sz="66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r>
              <a:rPr kumimoji="1" lang="ja-JP" altLang="en-US" sz="2800" dirty="0" smtClean="0"/>
              <a:t>正確な実数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637203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lt"/>
              </a:rPr>
              <a:t>出典</a:t>
            </a:r>
            <a:r>
              <a:rPr kumimoji="1" lang="en-US" altLang="ja-JP" dirty="0" smtClean="0">
                <a:latin typeface="+mn-lt"/>
              </a:rPr>
              <a:t>: “</a:t>
            </a:r>
            <a:r>
              <a:rPr kumimoji="1" lang="en-US" altLang="ja-JP" dirty="0" err="1" smtClean="0">
                <a:latin typeface="+mn-lt"/>
              </a:rPr>
              <a:t>RealLib</a:t>
            </a:r>
            <a:r>
              <a:rPr kumimoji="1" lang="en-US" altLang="ja-JP" dirty="0" smtClean="0">
                <a:latin typeface="+mn-lt"/>
              </a:rPr>
              <a:t>”, </a:t>
            </a:r>
            <a:r>
              <a:rPr kumimoji="1" lang="en-US" altLang="ja-JP" dirty="0" err="1" smtClean="0">
                <a:latin typeface="+mn-lt"/>
              </a:rPr>
              <a:t>Barnimir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Lambov</a:t>
            </a:r>
            <a:r>
              <a:rPr kumimoji="1" lang="en-US" altLang="ja-JP" dirty="0" smtClean="0">
                <a:latin typeface="+mn-lt"/>
              </a:rPr>
              <a:t>, 2007-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74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6000" dirty="0" smtClean="0"/>
              <a:t>“</a:t>
            </a:r>
            <a:r>
              <a:rPr kumimoji="1" lang="ja-JP" altLang="en-US" sz="6000" dirty="0" smtClean="0"/>
              <a:t>誤差なし</a:t>
            </a:r>
            <a:r>
              <a:rPr kumimoji="1" lang="en-US" altLang="ja-JP" sz="6000" dirty="0" smtClean="0"/>
              <a:t>” </a:t>
            </a:r>
            <a:r>
              <a:rPr kumimoji="1" lang="ja-JP" altLang="en-US" sz="6000" dirty="0" smtClean="0"/>
              <a:t>実数計算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800" dirty="0">
                <a:hlinkClick r:id="rId2"/>
              </a:rPr>
              <a:t>http://wayback.archive.org/web/*/www.brics.dk/~barnie/RealLib/</a:t>
            </a:r>
            <a:endParaRPr kumimoji="1" lang="ja-JP" altLang="en-US" sz="2400" dirty="0"/>
          </a:p>
        </p:txBody>
      </p:sp>
      <p:sp>
        <p:nvSpPr>
          <p:cNvPr id="4" name="メモ 3"/>
          <p:cNvSpPr/>
          <p:nvPr/>
        </p:nvSpPr>
        <p:spPr>
          <a:xfrm>
            <a:off x="1763688" y="2060848"/>
            <a:ext cx="6948264" cy="3528392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using namespace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RealLib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Real sq3 =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cos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(Pi/3-Pi/2)*2;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Real x   = 1;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for(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=0;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&lt;4; ++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) x *= sq3;</a:t>
            </a:r>
          </a:p>
          <a:p>
            <a:endParaRPr kumimoji="1" lang="en-US" altLang="ja-JP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&lt;&lt;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setprecision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(5) &lt;&lt; x;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9.00000</a:t>
            </a:r>
            <a:endParaRPr kumimoji="1" lang="en-US" altLang="ja-JP" sz="28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6000" dirty="0" smtClean="0"/>
              <a:t>“</a:t>
            </a:r>
            <a:r>
              <a:rPr kumimoji="1" lang="ja-JP" altLang="en-US" sz="6000" dirty="0" smtClean="0"/>
              <a:t>誤差なし</a:t>
            </a:r>
            <a:r>
              <a:rPr kumimoji="1" lang="en-US" altLang="ja-JP" sz="6000" dirty="0" smtClean="0"/>
              <a:t>” </a:t>
            </a:r>
            <a:r>
              <a:rPr kumimoji="1" lang="ja-JP" altLang="en-US" sz="6000" dirty="0" smtClean="0"/>
              <a:t>実数計算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800" dirty="0">
                <a:hlinkClick r:id="rId2"/>
              </a:rPr>
              <a:t>http://wayback.archive.org/web/*/www.brics.dk/~barnie/RealLib/</a:t>
            </a:r>
            <a:endParaRPr kumimoji="1" lang="ja-JP" altLang="en-US" sz="2400" dirty="0"/>
          </a:p>
        </p:txBody>
      </p:sp>
      <p:sp>
        <p:nvSpPr>
          <p:cNvPr id="4" name="メモ 3"/>
          <p:cNvSpPr/>
          <p:nvPr/>
        </p:nvSpPr>
        <p:spPr>
          <a:xfrm>
            <a:off x="1763688" y="2060848"/>
            <a:ext cx="6948264" cy="3528392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&lt;&lt;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setprecision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(50) &lt;&lt; x;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9.000000000000000000000000000</a:t>
            </a:r>
            <a:b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// 0000000000000000000000000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/>
            </a:r>
            <a:br>
              <a:rPr kumimoji="1" lang="en-US" altLang="ja-JP" sz="2800" dirty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&lt;&lt; 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setprecision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(99999) </a:t>
            </a:r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&lt;&lt; x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kumimoji="1" lang="en-US" altLang="ja-JP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9.000000000000000000000000000</a:t>
            </a:r>
            <a:r>
              <a:rPr kumimoji="1" lang="en-US" altLang="ja-JP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kumimoji="1" lang="en-US" altLang="ja-JP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// 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00000000000000000000000000000</a:t>
            </a:r>
          </a:p>
          <a:p>
            <a:r>
              <a:rPr kumimoji="1" lang="en-US" altLang="ja-JP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// 0000000000000.....000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221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6000" dirty="0" smtClean="0"/>
              <a:t>“</a:t>
            </a:r>
            <a:r>
              <a:rPr kumimoji="1" lang="en-US" altLang="ja-JP" sz="6000" dirty="0" err="1" smtClean="0"/>
              <a:t>BigDecimal</a:t>
            </a:r>
            <a:r>
              <a:rPr kumimoji="1" lang="en-US" altLang="ja-JP" sz="6000" dirty="0" smtClean="0"/>
              <a:t>”</a:t>
            </a:r>
            <a:r>
              <a:rPr kumimoji="1" lang="ja-JP" altLang="en-US" sz="6000" dirty="0" smtClean="0"/>
              <a:t>との違い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3140969"/>
            <a:ext cx="7704856" cy="1224136"/>
          </a:xfrm>
        </p:spPr>
        <p:txBody>
          <a:bodyPr/>
          <a:lstStyle/>
          <a:p>
            <a:r>
              <a:rPr kumimoji="1" lang="ja-JP" altLang="en-US" dirty="0" smtClean="0"/>
              <a:t>精度を最初に指定しなくていい</a:t>
            </a:r>
            <a:endParaRPr kumimoji="1" lang="en-US" altLang="ja-JP" dirty="0" smtClean="0"/>
          </a:p>
          <a:p>
            <a:r>
              <a:rPr lang="ja-JP" altLang="en-US" dirty="0" smtClean="0"/>
              <a:t>いつでも好きな精度まで正確な値が得られる</a:t>
            </a:r>
            <a:endParaRPr kumimoji="1" lang="en-US" altLang="ja-JP" dirty="0" smtClean="0"/>
          </a:p>
        </p:txBody>
      </p:sp>
      <p:sp>
        <p:nvSpPr>
          <p:cNvPr id="4" name="メモ 3"/>
          <p:cNvSpPr/>
          <p:nvPr/>
        </p:nvSpPr>
        <p:spPr>
          <a:xfrm>
            <a:off x="2108575" y="4365104"/>
            <a:ext cx="6279849" cy="1152128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Real x = Real(8)/Real(7)*Real(7)</a:t>
            </a:r>
          </a:p>
          <a:p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&lt;&lt;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setprecision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(80) &lt;&lt; x;</a:t>
            </a:r>
          </a:p>
          <a:p>
            <a:r>
              <a:rPr kumimoji="1" lang="en-US" altLang="ja-JP" sz="24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kumimoji="1" lang="en-US" altLang="ja-JP" sz="2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8.00000....00000</a:t>
            </a:r>
          </a:p>
        </p:txBody>
      </p:sp>
      <p:sp>
        <p:nvSpPr>
          <p:cNvPr id="5" name="メモ 4"/>
          <p:cNvSpPr/>
          <p:nvPr/>
        </p:nvSpPr>
        <p:spPr>
          <a:xfrm>
            <a:off x="2123728" y="1412776"/>
            <a:ext cx="6264696" cy="1613720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getcontext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prec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= 80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x = Decimal(8)/Decimal(7)*Decimal(7)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print(x)</a:t>
            </a:r>
          </a:p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Decimal(“7.99999....99997”)</a:t>
            </a:r>
            <a:endParaRPr kumimoji="1" lang="en-US" altLang="ja-JP" sz="24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000" dirty="0" smtClean="0"/>
              <a:t>ソートと言えば！</a:t>
            </a:r>
            <a:endParaRPr kumimoji="1" lang="ja-JP" altLang="en-US" sz="6000" dirty="0"/>
          </a:p>
        </p:txBody>
      </p:sp>
      <p:sp>
        <p:nvSpPr>
          <p:cNvPr id="2" name="円/楕円 1"/>
          <p:cNvSpPr/>
          <p:nvPr/>
        </p:nvSpPr>
        <p:spPr>
          <a:xfrm>
            <a:off x="4283968" y="3429000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Radix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588224" y="2492896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Merge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123728" y="2492896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Bubble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516216" y="4437112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Heap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87996" y="4005064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Insertion</a:t>
            </a:r>
            <a:b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788024" y="1556792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Quick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320244" y="5049180"/>
            <a:ext cx="223224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Shell Sort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74" y="2636912"/>
            <a:ext cx="6497050" cy="2038524"/>
          </a:xfrm>
          <a:prstGeom prst="rect">
            <a:avLst/>
          </a:prstGeom>
          <a:noFill/>
          <a:ln>
            <a:noFill/>
          </a:ln>
          <a:effectLst>
            <a:outerShdw blurRad="419100" dist="35921" dir="2700000" sx="108000" sy="108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27584" y="1492188"/>
            <a:ext cx="4312315" cy="71267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6000" dirty="0" smtClean="0"/>
              <a:t>O(n</a:t>
            </a:r>
            <a:r>
              <a:rPr lang="en-US" altLang="ja-JP" sz="2000" dirty="0" smtClean="0"/>
              <a:t> </a:t>
            </a:r>
            <a:r>
              <a:rPr lang="en-US" altLang="ja-JP" sz="6000" dirty="0" smtClean="0"/>
              <a:t>log</a:t>
            </a:r>
            <a:r>
              <a:rPr lang="en-US" altLang="ja-JP" sz="2400" dirty="0" smtClean="0"/>
              <a:t> </a:t>
            </a:r>
            <a:r>
              <a:rPr lang="en-US" altLang="ja-JP" sz="6000" dirty="0" smtClean="0"/>
              <a:t>n)</a:t>
            </a:r>
            <a:r>
              <a:rPr lang="en-US" altLang="ja-JP" sz="2000" dirty="0" smtClean="0"/>
              <a:t> </a:t>
            </a:r>
            <a:r>
              <a:rPr lang="en-US" altLang="ja-JP" sz="6000" dirty="0" smtClean="0"/>
              <a:t>!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966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実装方法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788150" y="1757249"/>
            <a:ext cx="4863970" cy="1599743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Real sq3 =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cos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(Pi/3-Pi/2)*2;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Real x   = 1;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for(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=0;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&lt;4; ++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</a:t>
            </a:r>
            <a:b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x *= sq3;</a:t>
            </a:r>
          </a:p>
        </p:txBody>
      </p:sp>
      <p:sp>
        <p:nvSpPr>
          <p:cNvPr id="5" name="円/楕円 4"/>
          <p:cNvSpPr/>
          <p:nvPr/>
        </p:nvSpPr>
        <p:spPr>
          <a:xfrm>
            <a:off x="6876256" y="2267489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*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1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" name="直線矢印コネクタ 8"/>
          <p:cNvCxnSpPr>
            <a:stCxn id="5" idx="3"/>
            <a:endCxn id="6" idx="7"/>
          </p:cNvCxnSpPr>
          <p:nvPr/>
        </p:nvCxnSpPr>
        <p:spPr>
          <a:xfrm flipH="1">
            <a:off x="6596960" y="2636265"/>
            <a:ext cx="342568" cy="35195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6948264" y="3729028"/>
            <a:ext cx="687506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 err="1" smtClean="0">
                <a:latin typeface="Consolas" pitchFamily="49" charset="0"/>
                <a:cs typeface="Consolas" pitchFamily="49" charset="0"/>
              </a:rPr>
              <a:t>cos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380312" y="1587196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*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028384" y="3729028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2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812360" y="764704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*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4" name="直線矢印コネクタ 13"/>
          <p:cNvCxnSpPr>
            <a:stCxn id="11" idx="3"/>
            <a:endCxn id="5" idx="0"/>
          </p:cNvCxnSpPr>
          <p:nvPr/>
        </p:nvCxnSpPr>
        <p:spPr>
          <a:xfrm flipH="1">
            <a:off x="7092280" y="1955972"/>
            <a:ext cx="351304" cy="31151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3" idx="3"/>
            <a:endCxn id="11" idx="0"/>
          </p:cNvCxnSpPr>
          <p:nvPr/>
        </p:nvCxnSpPr>
        <p:spPr>
          <a:xfrm flipH="1">
            <a:off x="7596336" y="1133480"/>
            <a:ext cx="279296" cy="4537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7508041" y="2924944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*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2" name="直線矢印コネクタ 21"/>
          <p:cNvCxnSpPr>
            <a:stCxn id="21" idx="3"/>
            <a:endCxn id="10" idx="0"/>
          </p:cNvCxnSpPr>
          <p:nvPr/>
        </p:nvCxnSpPr>
        <p:spPr>
          <a:xfrm flipH="1">
            <a:off x="7292017" y="3293720"/>
            <a:ext cx="279296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1" idx="5"/>
            <a:endCxn id="12" idx="0"/>
          </p:cNvCxnSpPr>
          <p:nvPr/>
        </p:nvCxnSpPr>
        <p:spPr>
          <a:xfrm>
            <a:off x="7876817" y="3293720"/>
            <a:ext cx="367591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7092280" y="4581128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-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9" name="直線矢印コネクタ 28"/>
          <p:cNvCxnSpPr>
            <a:stCxn id="10" idx="4"/>
            <a:endCxn id="28" idx="0"/>
          </p:cNvCxnSpPr>
          <p:nvPr/>
        </p:nvCxnSpPr>
        <p:spPr>
          <a:xfrm>
            <a:off x="7292017" y="4161076"/>
            <a:ext cx="16287" cy="42005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7489730" y="6093296"/>
            <a:ext cx="687506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π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8569850" y="6093296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2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8049507" y="5289212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/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5" name="直線矢印コネクタ 34"/>
          <p:cNvCxnSpPr>
            <a:stCxn id="34" idx="3"/>
            <a:endCxn id="32" idx="0"/>
          </p:cNvCxnSpPr>
          <p:nvPr/>
        </p:nvCxnSpPr>
        <p:spPr>
          <a:xfrm flipH="1">
            <a:off x="7833483" y="5657988"/>
            <a:ext cx="279296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34" idx="5"/>
            <a:endCxn id="33" idx="0"/>
          </p:cNvCxnSpPr>
          <p:nvPr/>
        </p:nvCxnSpPr>
        <p:spPr>
          <a:xfrm>
            <a:off x="8418283" y="5657988"/>
            <a:ext cx="367591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5724128" y="6105292"/>
            <a:ext cx="687506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π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804248" y="6105292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3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283905" y="5301208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/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0" name="直線矢印コネクタ 39"/>
          <p:cNvCxnSpPr>
            <a:stCxn id="39" idx="3"/>
            <a:endCxn id="37" idx="0"/>
          </p:cNvCxnSpPr>
          <p:nvPr/>
        </p:nvCxnSpPr>
        <p:spPr>
          <a:xfrm flipH="1">
            <a:off x="6067881" y="5669984"/>
            <a:ext cx="279296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9" idx="5"/>
            <a:endCxn id="38" idx="0"/>
          </p:cNvCxnSpPr>
          <p:nvPr/>
        </p:nvCxnSpPr>
        <p:spPr>
          <a:xfrm>
            <a:off x="6652681" y="5669984"/>
            <a:ext cx="367591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28" idx="3"/>
            <a:endCxn id="39" idx="7"/>
          </p:cNvCxnSpPr>
          <p:nvPr/>
        </p:nvCxnSpPr>
        <p:spPr>
          <a:xfrm flipH="1">
            <a:off x="6652681" y="4949904"/>
            <a:ext cx="502871" cy="41457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28" idx="5"/>
            <a:endCxn id="34" idx="1"/>
          </p:cNvCxnSpPr>
          <p:nvPr/>
        </p:nvCxnSpPr>
        <p:spPr>
          <a:xfrm>
            <a:off x="7461056" y="4949904"/>
            <a:ext cx="651723" cy="40258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13" idx="5"/>
            <a:endCxn id="21" idx="7"/>
          </p:cNvCxnSpPr>
          <p:nvPr/>
        </p:nvCxnSpPr>
        <p:spPr>
          <a:xfrm rot="5400000">
            <a:off x="7101609" y="1908689"/>
            <a:ext cx="1854736" cy="304319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1" idx="5"/>
            <a:endCxn id="21" idx="0"/>
          </p:cNvCxnSpPr>
          <p:nvPr/>
        </p:nvCxnSpPr>
        <p:spPr>
          <a:xfrm rot="5400000">
            <a:off x="7252091" y="2427947"/>
            <a:ext cx="968972" cy="25023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5" idx="5"/>
            <a:endCxn id="21" idx="1"/>
          </p:cNvCxnSpPr>
          <p:nvPr/>
        </p:nvCxnSpPr>
        <p:spPr>
          <a:xfrm>
            <a:off x="7245032" y="2636265"/>
            <a:ext cx="326281" cy="35195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8353826" y="116632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*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4" name="直線矢印コネクタ 43"/>
          <p:cNvCxnSpPr>
            <a:stCxn id="43" idx="3"/>
            <a:endCxn id="13" idx="7"/>
          </p:cNvCxnSpPr>
          <p:nvPr/>
        </p:nvCxnSpPr>
        <p:spPr>
          <a:xfrm flipH="1">
            <a:off x="8181136" y="485408"/>
            <a:ext cx="235962" cy="34256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線コネクタ 45"/>
          <p:cNvCxnSpPr>
            <a:stCxn id="43" idx="5"/>
            <a:endCxn id="21" idx="6"/>
          </p:cNvCxnSpPr>
          <p:nvPr/>
        </p:nvCxnSpPr>
        <p:spPr>
          <a:xfrm rot="5400000">
            <a:off x="7003566" y="1421932"/>
            <a:ext cx="2655560" cy="782513"/>
          </a:xfrm>
          <a:prstGeom prst="curved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角丸四角形 46"/>
          <p:cNvSpPr/>
          <p:nvPr/>
        </p:nvSpPr>
        <p:spPr>
          <a:xfrm>
            <a:off x="179511" y="3729028"/>
            <a:ext cx="5544617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9.00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でも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9.00000000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でも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9.00000....00000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でもなく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/>
            </a:r>
            <a:br>
              <a:rPr kumimoji="1" lang="en-US" altLang="ja-JP" sz="2800" dirty="0" smtClean="0">
                <a:solidFill>
                  <a:srgbClr val="C00000"/>
                </a:solidFill>
              </a:rPr>
            </a:br>
            <a:r>
              <a:rPr kumimoji="1" lang="ja-JP" altLang="en-US" sz="2800" dirty="0" smtClean="0">
                <a:solidFill>
                  <a:srgbClr val="C00000"/>
                </a:solidFill>
              </a:rPr>
              <a:t>変数に「数式」をそのまま記憶する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r>
              <a:rPr kumimoji="1" lang="ja-JP" altLang="en-US" sz="2800" dirty="0" smtClean="0">
                <a:solidFill>
                  <a:srgbClr val="C00000"/>
                </a:solidFill>
              </a:rPr>
              <a:t>（表示の時に必要精度まで計算）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inaba\AppData\Local\Microsoft\Windows\Temporary Internet Files\Content.IE5\WVANF0WI\MP900431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10" y="-387424"/>
            <a:ext cx="249944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ここ</a:t>
            </a:r>
            <a:r>
              <a:rPr lang="ja-JP" altLang="en-US" dirty="0" smtClean="0"/>
              <a:t>が</a:t>
            </a:r>
            <a:r>
              <a:rPr lang="en-US" altLang="ja-JP" dirty="0" smtClean="0"/>
              <a:t>Cute!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 smtClean="0">
                <a:solidFill>
                  <a:srgbClr val="FF0000"/>
                </a:solidFill>
              </a:rPr>
              <a:t>シンプル！</a:t>
            </a:r>
            <a:endParaRPr lang="en-US" altLang="ja-JP" b="1" u="sng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こんなのありなの？と思ってしまうくらい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言われて見れば当たり前</a:t>
            </a:r>
            <a:endParaRPr lang="en-US" altLang="ja-JP" dirty="0" smtClean="0"/>
          </a:p>
          <a:p>
            <a:r>
              <a:rPr lang="ja-JP" altLang="en-US" dirty="0" smtClean="0"/>
              <a:t>でも効果は抜群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 </a:t>
            </a:r>
            <a:r>
              <a:rPr lang="ja-JP" altLang="en-US" dirty="0" smtClean="0"/>
              <a:t>同じ効果は「無限精度で計算する処理」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を「遅延評価」することでも実現できます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963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552923"/>
            <a:ext cx="7772400" cy="1362075"/>
          </a:xfrm>
        </p:spPr>
        <p:txBody>
          <a:bodyPr/>
          <a:lstStyle/>
          <a:p>
            <a:r>
              <a:rPr kumimoji="1" lang="en-US" altLang="ja-JP" sz="6000" dirty="0" smtClean="0"/>
              <a:t>Expression</a:t>
            </a:r>
            <a:br>
              <a:rPr kumimoji="1" lang="en-US" altLang="ja-JP" sz="6000" dirty="0" smtClean="0"/>
            </a:br>
            <a:r>
              <a:rPr kumimoji="1" lang="en-US" altLang="ja-JP" sz="6000" dirty="0" smtClean="0"/>
              <a:t>tree</a:t>
            </a:r>
            <a:endParaRPr kumimoji="1" lang="ja-JP" altLang="en-US" sz="60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722313" y="1052736"/>
            <a:ext cx="7772400" cy="1500187"/>
          </a:xfrm>
        </p:spPr>
        <p:txBody>
          <a:bodyPr/>
          <a:lstStyle/>
          <a:p>
            <a:r>
              <a:rPr lang="ja-JP" altLang="en-US" sz="2800" dirty="0" smtClean="0"/>
              <a:t>式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まま計算：その２</a:t>
            </a:r>
            <a:endParaRPr kumimoji="1" lang="ja-JP" altLang="en-US" sz="2800" dirty="0"/>
          </a:p>
        </p:txBody>
      </p:sp>
      <p:pic>
        <p:nvPicPr>
          <p:cNvPr id="3" name="Picture 2" descr="C:\Users\kinaba\AppData\Local\Microsoft\Windows\Temporary Internet Files\Content.IE5\PAGYTP6J\MP9004439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58641"/>
            <a:ext cx="2948880" cy="19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504" y="63813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lt"/>
              </a:rPr>
              <a:t>参考</a:t>
            </a:r>
            <a:r>
              <a:rPr kumimoji="1" lang="en-US" altLang="ja-JP" dirty="0" smtClean="0">
                <a:latin typeface="+mn-lt"/>
              </a:rPr>
              <a:t>: </a:t>
            </a:r>
            <a:r>
              <a:rPr lang="en-US" altLang="ja-JP" dirty="0">
                <a:hlinkClick r:id="rId3"/>
              </a:rPr>
              <a:t>http://www.kmonos.net/pub/files/sred_full.pdf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800" dirty="0" smtClean="0"/>
              <a:t>Tree </a:t>
            </a:r>
            <a:r>
              <a:rPr kumimoji="1" lang="ja-JP" altLang="en-US" sz="4800" dirty="0" smtClean="0"/>
              <a:t>に対する </a:t>
            </a:r>
            <a:r>
              <a:rPr kumimoji="1" lang="en-US" altLang="ja-JP" sz="4800" dirty="0" smtClean="0"/>
              <a:t>Query </a:t>
            </a:r>
            <a:r>
              <a:rPr kumimoji="1" lang="ja-JP" altLang="en-US" sz="4800" dirty="0" smtClean="0"/>
              <a:t>言語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SELECT (</a:t>
            </a:r>
            <a:r>
              <a:rPr kumimoji="1" lang="en-US" altLang="ja-JP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kumimoji="1" lang="en-US" altLang="ja-JP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ja-JP" b="1" dirty="0" smtClean="0">
                <a:latin typeface="Consolas" pitchFamily="49" charset="0"/>
                <a:cs typeface="Consolas" pitchFamily="49" charset="0"/>
              </a:rPr>
              <a:t>WHERE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in a AND</a:t>
            </a:r>
            <a:b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b="1" dirty="0" smtClean="0">
                <a:latin typeface="Consolas" pitchFamily="49" charset="0"/>
                <a:cs typeface="Consolas" pitchFamily="49" charset="0"/>
              </a:rPr>
              <a:t>in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altLang="ja-JP" b="1" dirty="0" smtClean="0">
                <a:latin typeface="Consolas" pitchFamily="49" charset="0"/>
                <a:cs typeface="Consolas" pitchFamily="49" charset="0"/>
              </a:rPr>
              <a:t>AND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i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b="1" dirty="0" err="1" smtClean="0">
                <a:latin typeface="Consolas" pitchFamily="49" charset="0"/>
                <a:cs typeface="Consolas" pitchFamily="49" charset="0"/>
              </a:rPr>
              <a:t>.href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kumimoji="1" lang="en-US" altLang="ja-JP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.id</a:t>
            </a:r>
          </a:p>
          <a:p>
            <a:pPr marL="0" indent="0">
              <a:buNone/>
            </a:pP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AND</a:t>
            </a:r>
            <a:b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 p &gt; LCA(</a:t>
            </a:r>
            <a:r>
              <a:rPr kumimoji="1" lang="en-US" altLang="ja-JP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kumimoji="1" lang="en-US" altLang="ja-JP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6056" y="2381605"/>
            <a:ext cx="3672408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&lt;html&gt;...&lt;p&gt;...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&lt;a </a:t>
            </a:r>
            <a:r>
              <a:rPr kumimoji="1" lang="en-US" altLang="ja-JP" sz="2800" b="1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=“#xx”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/&gt;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kumimoji="1" lang="en-US" altLang="ja-JP" sz="2800" dirty="0" err="1" smtClean="0">
                <a:latin typeface="Consolas" pitchFamily="49" charset="0"/>
                <a:cs typeface="Consolas" pitchFamily="49" charset="0"/>
              </a:rPr>
              <a:t>img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id=“xx”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/&gt;</a:t>
            </a:r>
          </a:p>
          <a:p>
            <a:r>
              <a:rPr kumimoji="1" lang="en-US" altLang="ja-JP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 ...</a:t>
            </a:r>
          </a:p>
          <a:p>
            <a:r>
              <a:rPr kumimoji="1" lang="en-US" altLang="ja-JP" sz="2800" dirty="0" smtClean="0">
                <a:latin typeface="Consolas" pitchFamily="49" charset="0"/>
                <a:cs typeface="Consolas" pitchFamily="49" charset="0"/>
              </a:rPr>
              <a:t>...&lt;/p&gt;...&lt;/html&gt;</a:t>
            </a:r>
            <a:endParaRPr kumimoji="1" lang="ja-JP" altLang="en-US" sz="2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実装（概要）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5616" y="1384177"/>
            <a:ext cx="2520280" cy="146875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SELECT (</a:t>
            </a:r>
            <a:r>
              <a:rPr kumimoji="1"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kumimoji="1"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)</a:t>
            </a:r>
            <a:b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in a AND</a:t>
            </a:r>
            <a:b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in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AND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1800" i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sz="1800" b="1" dirty="0" err="1" smtClean="0">
                <a:latin typeface="Consolas" pitchFamily="49" charset="0"/>
                <a:cs typeface="Consolas" pitchFamily="49" charset="0"/>
              </a:rPr>
              <a:t>.href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kumimoji="1"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.id</a:t>
            </a:r>
          </a:p>
          <a:p>
            <a:pPr marL="0" indent="0">
              <a:buNone/>
            </a:pP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 AND p &gt; LCA(</a:t>
            </a:r>
            <a:r>
              <a:rPr kumimoji="1"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kumimoji="1"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kumimoji="1" lang="en-US" altLang="ja-JP" sz="1800" b="1" dirty="0" smtClean="0">
                <a:latin typeface="Consolas" pitchFamily="49" charset="0"/>
                <a:cs typeface="Consolas" pitchFamily="49" charset="0"/>
              </a:rPr>
              <a:t>)</a:t>
            </a:r>
            <a:endParaRPr kumimoji="1" lang="ja-JP" altLang="en-US" sz="1800" dirty="0"/>
          </a:p>
        </p:txBody>
      </p:sp>
      <p:sp>
        <p:nvSpPr>
          <p:cNvPr id="5" name="メモ 4"/>
          <p:cNvSpPr/>
          <p:nvPr/>
        </p:nvSpPr>
        <p:spPr>
          <a:xfrm>
            <a:off x="3707904" y="1412776"/>
            <a:ext cx="5328592" cy="4104456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Result query(Tree t) {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L = query(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t.left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 = query(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t.right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x   =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L.x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∪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R.x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∪</a:t>
            </a:r>
            <a:endParaRPr kumimoji="1" lang="en-US" altLang="ja-JP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t.label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=“a” ? {t} : {}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y   = ...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= {(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a,b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 | a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∈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x, b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∈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y,...}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L.ans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∪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R.ans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∪</a:t>
            </a:r>
            <a:endParaRPr kumimoji="1" lang="en-US" altLang="ja-JP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t.label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=“p” ?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: {}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return {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x,y,xy,ans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円/楕円 7"/>
          <p:cNvSpPr/>
          <p:nvPr/>
        </p:nvSpPr>
        <p:spPr>
          <a:xfrm>
            <a:off x="2083948" y="315296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" name="直線矢印コネクタ 8"/>
          <p:cNvCxnSpPr>
            <a:stCxn id="8" idx="3"/>
            <a:endCxn id="4" idx="0"/>
          </p:cNvCxnSpPr>
          <p:nvPr/>
        </p:nvCxnSpPr>
        <p:spPr>
          <a:xfrm flipH="1">
            <a:off x="1671790" y="3521740"/>
            <a:ext cx="475430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8" idx="5"/>
            <a:endCxn id="11" idx="0"/>
          </p:cNvCxnSpPr>
          <p:nvPr/>
        </p:nvCxnSpPr>
        <p:spPr>
          <a:xfrm>
            <a:off x="2452724" y="3521740"/>
            <a:ext cx="443202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二等辺三角形 3"/>
          <p:cNvSpPr/>
          <p:nvPr/>
        </p:nvSpPr>
        <p:spPr>
          <a:xfrm>
            <a:off x="1115616" y="3957048"/>
            <a:ext cx="1112348" cy="141616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>
            <a:off x="2339752" y="3957048"/>
            <a:ext cx="1112348" cy="141616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851920" y="1844824"/>
            <a:ext cx="3024336" cy="360040"/>
          </a:xfrm>
          <a:prstGeom prst="roundRect">
            <a:avLst/>
          </a:prstGeom>
          <a:solidFill>
            <a:srgbClr val="FF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851920" y="2204864"/>
            <a:ext cx="3168352" cy="360040"/>
          </a:xfrm>
          <a:prstGeom prst="round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851920" y="2564904"/>
            <a:ext cx="5184576" cy="2232248"/>
          </a:xfrm>
          <a:prstGeom prst="roundRect">
            <a:avLst/>
          </a:prstGeom>
          <a:solidFill>
            <a:srgbClr val="7030A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23928" y="5550331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2060"/>
                </a:solidFill>
              </a:rPr>
              <a:t>左と右の 「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x</a:t>
            </a:r>
            <a:r>
              <a:rPr kumimoji="1" lang="ja-JP" altLang="en-US" sz="2400" b="1" dirty="0" err="1">
                <a:solidFill>
                  <a:srgbClr val="002060"/>
                </a:solidFill>
              </a:rPr>
              <a:t>っ</a:t>
            </a:r>
            <a:r>
              <a:rPr kumimoji="1" lang="ja-JP" altLang="en-US" sz="2400" b="1" dirty="0" err="1" smtClean="0">
                <a:solidFill>
                  <a:srgbClr val="002060"/>
                </a:solidFill>
              </a:rPr>
              <a:t>ぽい</a:t>
            </a:r>
            <a:r>
              <a:rPr kumimoji="1" lang="ja-JP" altLang="en-US" sz="2400" b="1" dirty="0" smtClean="0">
                <a:solidFill>
                  <a:srgbClr val="002060"/>
                </a:solidFill>
              </a:rPr>
              <a:t>もの」と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/>
            </a:r>
            <a:br>
              <a:rPr kumimoji="1" lang="en-US" altLang="ja-JP" sz="2400" b="1" dirty="0" smtClean="0">
                <a:solidFill>
                  <a:srgbClr val="002060"/>
                </a:solidFill>
              </a:rPr>
            </a:br>
            <a:r>
              <a:rPr kumimoji="1" lang="ja-JP" altLang="en-US" sz="2400" b="1" dirty="0" smtClean="0">
                <a:solidFill>
                  <a:srgbClr val="002060"/>
                </a:solidFill>
              </a:rPr>
              <a:t>「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y</a:t>
            </a:r>
            <a:r>
              <a:rPr kumimoji="1" lang="ja-JP" altLang="en-US" sz="2400" b="1" dirty="0" err="1" smtClean="0">
                <a:solidFill>
                  <a:srgbClr val="002060"/>
                </a:solidFill>
              </a:rPr>
              <a:t>っぽい</a:t>
            </a:r>
            <a:r>
              <a:rPr kumimoji="1" lang="ja-JP" altLang="en-US" sz="2400" b="1" dirty="0" smtClean="0">
                <a:solidFill>
                  <a:srgbClr val="002060"/>
                </a:solidFill>
              </a:rPr>
              <a:t>もの」を組み合わせ、を繰り返す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600" dirty="0" smtClean="0"/>
              <a:t>問題点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「最終的に無駄」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な計算をたくさんしてしまう</a:t>
            </a:r>
            <a:endParaRPr kumimoji="1" lang="en-US" altLang="ja-JP" dirty="0" smtClean="0"/>
          </a:p>
        </p:txBody>
      </p:sp>
      <p:sp>
        <p:nvSpPr>
          <p:cNvPr id="10" name="円/楕円 9"/>
          <p:cNvSpPr/>
          <p:nvPr/>
        </p:nvSpPr>
        <p:spPr>
          <a:xfrm>
            <a:off x="2948044" y="278092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直線矢印コネクタ 10"/>
          <p:cNvCxnSpPr>
            <a:stCxn id="10" idx="3"/>
          </p:cNvCxnSpPr>
          <p:nvPr/>
        </p:nvCxnSpPr>
        <p:spPr>
          <a:xfrm flipH="1">
            <a:off x="2535886" y="3149704"/>
            <a:ext cx="475430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10" idx="5"/>
          </p:cNvCxnSpPr>
          <p:nvPr/>
        </p:nvCxnSpPr>
        <p:spPr>
          <a:xfrm>
            <a:off x="3316820" y="3149704"/>
            <a:ext cx="443202" cy="4353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6588224" y="1052736"/>
            <a:ext cx="2520280" cy="14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SELECT (</a:t>
            </a:r>
            <a:r>
              <a:rPr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)</a:t>
            </a:r>
            <a:br>
              <a:rPr lang="en-US" altLang="ja-JP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 in a AND</a:t>
            </a:r>
            <a:br>
              <a:rPr lang="en-US" altLang="ja-JP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 in * AND</a:t>
            </a:r>
            <a:br>
              <a:rPr lang="en-US" altLang="ja-JP" sz="1800" b="1" dirty="0" smtClean="0">
                <a:latin typeface="Consolas" pitchFamily="49" charset="0"/>
                <a:cs typeface="Consolas" pitchFamily="49" charset="0"/>
              </a:rPr>
            </a:b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1800" i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altLang="ja-JP" sz="1800" b="1" dirty="0" err="1" smtClean="0">
                <a:latin typeface="Consolas" pitchFamily="49" charset="0"/>
                <a:cs typeface="Consolas" pitchFamily="49" charset="0"/>
              </a:rPr>
              <a:t>.href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.id</a:t>
            </a:r>
          </a:p>
          <a:p>
            <a:pPr marL="0" indent="0">
              <a:buFont typeface="Arial" charset="0"/>
              <a:buNone/>
            </a:pP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 AND p &gt; LCA(</a:t>
            </a:r>
            <a:r>
              <a:rPr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ja-JP" sz="18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altLang="ja-JP" sz="18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ja-JP" altLang="en-US" sz="1800" dirty="0"/>
          </a:p>
        </p:txBody>
      </p:sp>
      <p:sp>
        <p:nvSpPr>
          <p:cNvPr id="16" name="角丸四角形 15"/>
          <p:cNvSpPr/>
          <p:nvPr/>
        </p:nvSpPr>
        <p:spPr>
          <a:xfrm>
            <a:off x="1619672" y="3561020"/>
            <a:ext cx="1616404" cy="1848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x =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{</a:t>
            </a:r>
            <a:r>
              <a:rPr kumimoji="1" lang="ja-JP" altLang="en-US" sz="2800" dirty="0" smtClean="0"/>
              <a:t>大量の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 x</a:t>
            </a:r>
            <a:r>
              <a:rPr kumimoji="1" lang="en-US" altLang="ja-JP" sz="1400" dirty="0" smtClean="0"/>
              <a:t> </a:t>
            </a:r>
            <a:r>
              <a:rPr kumimoji="1" lang="ja-JP" altLang="en-US" sz="2800" dirty="0" err="1" smtClean="0"/>
              <a:t>っぽい</a:t>
            </a:r>
            <a:r>
              <a:rPr kumimoji="1" lang="ja-JP" altLang="en-US" sz="2800" dirty="0" smtClean="0"/>
              <a:t>もの</a:t>
            </a:r>
            <a:r>
              <a:rPr kumimoji="1" lang="en-US" altLang="ja-JP" sz="2800" dirty="0" smtClean="0"/>
              <a:t>}</a:t>
            </a:r>
            <a:endParaRPr kumimoji="1" lang="ja-JP" altLang="en-US" sz="2800" dirty="0"/>
          </a:p>
        </p:txBody>
      </p:sp>
      <p:sp>
        <p:nvSpPr>
          <p:cNvPr id="17" name="角丸四角形 16"/>
          <p:cNvSpPr/>
          <p:nvPr/>
        </p:nvSpPr>
        <p:spPr>
          <a:xfrm>
            <a:off x="3419872" y="3585012"/>
            <a:ext cx="745546" cy="552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y={}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8" idx="2"/>
            <a:endCxn id="26" idx="0"/>
          </p:cNvCxnSpPr>
          <p:nvPr/>
        </p:nvCxnSpPr>
        <p:spPr>
          <a:xfrm flipH="1">
            <a:off x="6136286" y="4377100"/>
            <a:ext cx="533891" cy="51605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8" idx="2"/>
            <a:endCxn id="27" idx="0"/>
          </p:cNvCxnSpPr>
          <p:nvPr/>
        </p:nvCxnSpPr>
        <p:spPr>
          <a:xfrm>
            <a:off x="6670177" y="4377100"/>
            <a:ext cx="690245" cy="51605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二等辺三角形 25"/>
          <p:cNvSpPr/>
          <p:nvPr/>
        </p:nvSpPr>
        <p:spPr>
          <a:xfrm>
            <a:off x="5580112" y="4893152"/>
            <a:ext cx="1112348" cy="141616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>
            <a:off x="6804248" y="4893152"/>
            <a:ext cx="1112348" cy="141616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5816026" y="3720319"/>
            <a:ext cx="1708302" cy="6567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大量の</a:t>
            </a:r>
            <a:r>
              <a:rPr kumimoji="1" lang="en-US" altLang="ja-JP" sz="2800" dirty="0" err="1" smtClean="0"/>
              <a:t>xy</a:t>
            </a:r>
            <a:endParaRPr kumimoji="1" lang="ja-JP" altLang="en-US" sz="2800" dirty="0"/>
          </a:p>
        </p:txBody>
      </p:sp>
      <p:sp>
        <p:nvSpPr>
          <p:cNvPr id="39" name="フリーフォーム 38"/>
          <p:cNvSpPr/>
          <p:nvPr/>
        </p:nvSpPr>
        <p:spPr>
          <a:xfrm>
            <a:off x="6217004" y="2546217"/>
            <a:ext cx="515155" cy="1171978"/>
          </a:xfrm>
          <a:custGeom>
            <a:avLst/>
            <a:gdLst>
              <a:gd name="connsiteX0" fmla="*/ 386366 w 515155"/>
              <a:gd name="connsiteY0" fmla="*/ 1171978 h 1171978"/>
              <a:gd name="connsiteX1" fmla="*/ 321972 w 515155"/>
              <a:gd name="connsiteY1" fmla="*/ 1107583 h 1171978"/>
              <a:gd name="connsiteX2" fmla="*/ 309093 w 515155"/>
              <a:gd name="connsiteY2" fmla="*/ 1068947 h 1171978"/>
              <a:gd name="connsiteX3" fmla="*/ 412124 w 515155"/>
              <a:gd name="connsiteY3" fmla="*/ 1056068 h 1171978"/>
              <a:gd name="connsiteX4" fmla="*/ 450761 w 515155"/>
              <a:gd name="connsiteY4" fmla="*/ 1043189 h 1171978"/>
              <a:gd name="connsiteX5" fmla="*/ 502276 w 515155"/>
              <a:gd name="connsiteY5" fmla="*/ 1030310 h 1171978"/>
              <a:gd name="connsiteX6" fmla="*/ 515155 w 515155"/>
              <a:gd name="connsiteY6" fmla="*/ 991673 h 1171978"/>
              <a:gd name="connsiteX7" fmla="*/ 334851 w 515155"/>
              <a:gd name="connsiteY7" fmla="*/ 940158 h 1171978"/>
              <a:gd name="connsiteX8" fmla="*/ 244699 w 515155"/>
              <a:gd name="connsiteY8" fmla="*/ 914400 h 1171978"/>
              <a:gd name="connsiteX9" fmla="*/ 206062 w 515155"/>
              <a:gd name="connsiteY9" fmla="*/ 888642 h 1171978"/>
              <a:gd name="connsiteX10" fmla="*/ 193183 w 515155"/>
              <a:gd name="connsiteY10" fmla="*/ 850006 h 1171978"/>
              <a:gd name="connsiteX11" fmla="*/ 283335 w 515155"/>
              <a:gd name="connsiteY11" fmla="*/ 785611 h 1171978"/>
              <a:gd name="connsiteX12" fmla="*/ 373487 w 515155"/>
              <a:gd name="connsiteY12" fmla="*/ 734096 h 1171978"/>
              <a:gd name="connsiteX13" fmla="*/ 386366 w 515155"/>
              <a:gd name="connsiteY13" fmla="*/ 695459 h 1171978"/>
              <a:gd name="connsiteX14" fmla="*/ 206062 w 515155"/>
              <a:gd name="connsiteY14" fmla="*/ 656823 h 1171978"/>
              <a:gd name="connsiteX15" fmla="*/ 193183 w 515155"/>
              <a:gd name="connsiteY15" fmla="*/ 618186 h 1171978"/>
              <a:gd name="connsiteX16" fmla="*/ 244699 w 515155"/>
              <a:gd name="connsiteY16" fmla="*/ 540913 h 1171978"/>
              <a:gd name="connsiteX17" fmla="*/ 321972 w 515155"/>
              <a:gd name="connsiteY17" fmla="*/ 515155 h 1171978"/>
              <a:gd name="connsiteX18" fmla="*/ 218941 w 515155"/>
              <a:gd name="connsiteY18" fmla="*/ 476518 h 1171978"/>
              <a:gd name="connsiteX19" fmla="*/ 180304 w 515155"/>
              <a:gd name="connsiteY19" fmla="*/ 450761 h 1171978"/>
              <a:gd name="connsiteX20" fmla="*/ 115910 w 515155"/>
              <a:gd name="connsiteY20" fmla="*/ 437882 h 1171978"/>
              <a:gd name="connsiteX21" fmla="*/ 0 w 515155"/>
              <a:gd name="connsiteY21" fmla="*/ 373488 h 1171978"/>
              <a:gd name="connsiteX22" fmla="*/ 12879 w 515155"/>
              <a:gd name="connsiteY22" fmla="*/ 296214 h 1171978"/>
              <a:gd name="connsiteX23" fmla="*/ 154546 w 515155"/>
              <a:gd name="connsiteY23" fmla="*/ 231820 h 1171978"/>
              <a:gd name="connsiteX24" fmla="*/ 167425 w 515155"/>
              <a:gd name="connsiteY24" fmla="*/ 141668 h 1171978"/>
              <a:gd name="connsiteX25" fmla="*/ 90152 w 515155"/>
              <a:gd name="connsiteY25" fmla="*/ 128789 h 1171978"/>
              <a:gd name="connsiteX26" fmla="*/ 38637 w 515155"/>
              <a:gd name="connsiteY26" fmla="*/ 51516 h 1171978"/>
              <a:gd name="connsiteX27" fmla="*/ 12879 w 515155"/>
              <a:gd name="connsiteY27" fmla="*/ 0 h 1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5155" h="1171978">
                <a:moveTo>
                  <a:pt x="386366" y="1171978"/>
                </a:moveTo>
                <a:cubicBezTo>
                  <a:pt x="364901" y="1150513"/>
                  <a:pt x="340185" y="1131868"/>
                  <a:pt x="321972" y="1107583"/>
                </a:cubicBezTo>
                <a:cubicBezTo>
                  <a:pt x="313827" y="1096723"/>
                  <a:pt x="297306" y="1075682"/>
                  <a:pt x="309093" y="1068947"/>
                </a:cubicBezTo>
                <a:cubicBezTo>
                  <a:pt x="339144" y="1051775"/>
                  <a:pt x="377780" y="1060361"/>
                  <a:pt x="412124" y="1056068"/>
                </a:cubicBezTo>
                <a:cubicBezTo>
                  <a:pt x="425003" y="1051775"/>
                  <a:pt x="437708" y="1046919"/>
                  <a:pt x="450761" y="1043189"/>
                </a:cubicBezTo>
                <a:cubicBezTo>
                  <a:pt x="467780" y="1038326"/>
                  <a:pt x="488455" y="1041367"/>
                  <a:pt x="502276" y="1030310"/>
                </a:cubicBezTo>
                <a:cubicBezTo>
                  <a:pt x="512877" y="1021829"/>
                  <a:pt x="510862" y="1004552"/>
                  <a:pt x="515155" y="991673"/>
                </a:cubicBezTo>
                <a:cubicBezTo>
                  <a:pt x="483955" y="898076"/>
                  <a:pt x="518368" y="961748"/>
                  <a:pt x="334851" y="940158"/>
                </a:cubicBezTo>
                <a:cubicBezTo>
                  <a:pt x="324058" y="938888"/>
                  <a:pt x="258794" y="921448"/>
                  <a:pt x="244699" y="914400"/>
                </a:cubicBezTo>
                <a:cubicBezTo>
                  <a:pt x="230855" y="907478"/>
                  <a:pt x="218941" y="897228"/>
                  <a:pt x="206062" y="888642"/>
                </a:cubicBezTo>
                <a:cubicBezTo>
                  <a:pt x="201769" y="875763"/>
                  <a:pt x="188890" y="862885"/>
                  <a:pt x="193183" y="850006"/>
                </a:cubicBezTo>
                <a:cubicBezTo>
                  <a:pt x="204813" y="815118"/>
                  <a:pt x="258307" y="801254"/>
                  <a:pt x="283335" y="785611"/>
                </a:cubicBezTo>
                <a:cubicBezTo>
                  <a:pt x="372442" y="729920"/>
                  <a:pt x="297582" y="759398"/>
                  <a:pt x="373487" y="734096"/>
                </a:cubicBezTo>
                <a:cubicBezTo>
                  <a:pt x="377780" y="721217"/>
                  <a:pt x="395965" y="705058"/>
                  <a:pt x="386366" y="695459"/>
                </a:cubicBezTo>
                <a:cubicBezTo>
                  <a:pt x="360151" y="669244"/>
                  <a:pt x="229091" y="659702"/>
                  <a:pt x="206062" y="656823"/>
                </a:cubicBezTo>
                <a:cubicBezTo>
                  <a:pt x="201769" y="643944"/>
                  <a:pt x="193183" y="631762"/>
                  <a:pt x="193183" y="618186"/>
                </a:cubicBezTo>
                <a:cubicBezTo>
                  <a:pt x="193183" y="588604"/>
                  <a:pt x="221468" y="553819"/>
                  <a:pt x="244699" y="540913"/>
                </a:cubicBezTo>
                <a:cubicBezTo>
                  <a:pt x="268433" y="527727"/>
                  <a:pt x="321972" y="515155"/>
                  <a:pt x="321972" y="515155"/>
                </a:cubicBezTo>
                <a:cubicBezTo>
                  <a:pt x="288530" y="504008"/>
                  <a:pt x="249744" y="491919"/>
                  <a:pt x="218941" y="476518"/>
                </a:cubicBezTo>
                <a:cubicBezTo>
                  <a:pt x="205097" y="469596"/>
                  <a:pt x="194797" y="456196"/>
                  <a:pt x="180304" y="450761"/>
                </a:cubicBezTo>
                <a:cubicBezTo>
                  <a:pt x="159808" y="443075"/>
                  <a:pt x="137375" y="442175"/>
                  <a:pt x="115910" y="437882"/>
                </a:cubicBezTo>
                <a:cubicBezTo>
                  <a:pt x="27342" y="378836"/>
                  <a:pt x="68006" y="396155"/>
                  <a:pt x="0" y="373488"/>
                </a:cubicBezTo>
                <a:cubicBezTo>
                  <a:pt x="4293" y="347730"/>
                  <a:pt x="-4590" y="315624"/>
                  <a:pt x="12879" y="296214"/>
                </a:cubicBezTo>
                <a:cubicBezTo>
                  <a:pt x="37557" y="268794"/>
                  <a:pt x="111478" y="246176"/>
                  <a:pt x="154546" y="231820"/>
                </a:cubicBezTo>
                <a:cubicBezTo>
                  <a:pt x="168539" y="210830"/>
                  <a:pt x="208739" y="171178"/>
                  <a:pt x="167425" y="141668"/>
                </a:cubicBezTo>
                <a:cubicBezTo>
                  <a:pt x="146176" y="126490"/>
                  <a:pt x="115910" y="133082"/>
                  <a:pt x="90152" y="128789"/>
                </a:cubicBezTo>
                <a:cubicBezTo>
                  <a:pt x="72980" y="103031"/>
                  <a:pt x="48426" y="80884"/>
                  <a:pt x="38637" y="51516"/>
                </a:cubicBezTo>
                <a:cubicBezTo>
                  <a:pt x="23838" y="7119"/>
                  <a:pt x="35357" y="22478"/>
                  <a:pt x="12879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75886" y="2852936"/>
            <a:ext cx="211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2060"/>
                </a:solidFill>
              </a:rPr>
              <a:t>上に</a:t>
            </a:r>
            <a:r>
              <a:rPr kumimoji="1" lang="en-US" altLang="ja-JP" sz="2400" b="1" dirty="0">
                <a:solidFill>
                  <a:srgbClr val="002060"/>
                </a:solidFill>
              </a:rPr>
              <a:t> 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p </a:t>
            </a:r>
            <a:r>
              <a:rPr kumimoji="1" lang="ja-JP" altLang="en-US" sz="2400" b="1" dirty="0" smtClean="0">
                <a:solidFill>
                  <a:srgbClr val="002060"/>
                </a:solidFill>
              </a:rPr>
              <a:t>がない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!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600" dirty="0" smtClean="0"/>
              <a:t>かっこよくない解決策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query</a:t>
            </a:r>
            <a:r>
              <a:rPr kumimoji="1" lang="ja-JP" altLang="en-US" dirty="0" smtClean="0"/>
              <a:t>関数の構造を変えて、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木の先祖ノードや、兄弟をたどる、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「</a:t>
            </a:r>
            <a:r>
              <a:rPr kumimoji="1" lang="ja-JP" altLang="en-US" dirty="0" smtClean="0"/>
              <a:t>後で無駄にならないか？」</a:t>
            </a:r>
            <a:r>
              <a:rPr lang="ja-JP" altLang="en-US" dirty="0" smtClean="0"/>
              <a:t>の判定を足す</a:t>
            </a:r>
            <a:endParaRPr kumimoji="1" lang="ja-JP" altLang="en-US" dirty="0"/>
          </a:p>
        </p:txBody>
      </p:sp>
      <p:sp>
        <p:nvSpPr>
          <p:cNvPr id="20" name="メモ 19"/>
          <p:cNvSpPr/>
          <p:nvPr/>
        </p:nvSpPr>
        <p:spPr>
          <a:xfrm>
            <a:off x="2411760" y="3212976"/>
            <a:ext cx="5616624" cy="3024336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Result query(Tree t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INFO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inf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if( ...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inf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... ) return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inf</a:t>
            </a:r>
            <a:r>
              <a:rPr kumimoji="1" lang="en-US" altLang="ja-JP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kumimoji="1" lang="en-US" altLang="ja-JP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update_info</a:t>
            </a:r>
            <a:r>
              <a:rPr kumimoji="1" lang="en-US" altLang="ja-JP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(L)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inf</a:t>
            </a:r>
            <a:r>
              <a:rPr kumimoji="1" lang="en-US" altLang="ja-JP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update_info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(R)</a:t>
            </a:r>
            <a:endParaRPr kumimoji="1" lang="en-US" altLang="ja-JP" sz="24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if(...)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L = query(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t.left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inf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if(...)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R = query(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t.right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inf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if(...)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x=...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x=...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327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600" dirty="0" smtClean="0"/>
              <a:t>かっこいい解決策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集合をいきなり値で計算するのではなく、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u="sng" dirty="0" smtClean="0">
                <a:solidFill>
                  <a:srgbClr val="FF0000"/>
                </a:solidFill>
              </a:rPr>
              <a:t>計算式で表現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単に使われない「</a:t>
            </a:r>
            <a:r>
              <a:rPr kumimoji="1" lang="ja-JP" altLang="en-US" dirty="0" smtClean="0"/>
              <a:t>実は無駄」な集合は、計算する前に捨てられる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空</a:t>
            </a:r>
            <a:r>
              <a:rPr lang="ja-JP" altLang="en-US" dirty="0" smtClean="0"/>
              <a:t>集合との掛け算は、あとで取り除く</a:t>
            </a:r>
            <a:endParaRPr kumimoji="1" lang="en-US" altLang="ja-JP" dirty="0" smtClean="0"/>
          </a:p>
        </p:txBody>
      </p:sp>
      <p:sp>
        <p:nvSpPr>
          <p:cNvPr id="6" name="円/楕円 5"/>
          <p:cNvSpPr/>
          <p:nvPr/>
        </p:nvSpPr>
        <p:spPr>
          <a:xfrm>
            <a:off x="4283968" y="2204864"/>
            <a:ext cx="633941" cy="63394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Consolas" pitchFamily="49" charset="0"/>
                <a:cs typeface="Consolas" pitchFamily="49" charset="0"/>
              </a:rPr>
              <a:t>∪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684802" y="3861048"/>
            <a:ext cx="823302" cy="8062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{t2,</a:t>
            </a:r>
            <a:b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 t3}</a:t>
            </a:r>
            <a:endParaRPr kumimoji="1" lang="ja-JP" alt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816855" y="3861049"/>
            <a:ext cx="806218" cy="806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{t4,</a:t>
            </a:r>
            <a:b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</a:br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 t5}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296512" y="2996952"/>
            <a:ext cx="584850" cy="5848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*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直線矢印コネクタ 10"/>
          <p:cNvCxnSpPr>
            <a:stCxn id="10" idx="3"/>
            <a:endCxn id="8" idx="0"/>
          </p:cNvCxnSpPr>
          <p:nvPr/>
        </p:nvCxnSpPr>
        <p:spPr>
          <a:xfrm flipH="1">
            <a:off x="5096453" y="3496153"/>
            <a:ext cx="285708" cy="36489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10" idx="5"/>
            <a:endCxn id="9" idx="0"/>
          </p:cNvCxnSpPr>
          <p:nvPr/>
        </p:nvCxnSpPr>
        <p:spPr>
          <a:xfrm>
            <a:off x="5795713" y="3496153"/>
            <a:ext cx="424251" cy="36489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2699792" y="3875180"/>
            <a:ext cx="839785" cy="794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{t1}</a:t>
            </a:r>
            <a:endParaRPr kumimoji="1" lang="ja-JP" alt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775641" y="3870909"/>
            <a:ext cx="796359" cy="79635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Consolas" pitchFamily="49" charset="0"/>
                <a:cs typeface="Consolas" pitchFamily="49" charset="0"/>
              </a:rPr>
              <a:t>{}</a:t>
            </a:r>
            <a:endParaRPr kumimoji="1" lang="ja-JP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314886" y="2924944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Consolas" pitchFamily="49" charset="0"/>
                <a:cs typeface="Consolas" pitchFamily="49" charset="0"/>
              </a:rPr>
              <a:t>*</a:t>
            </a:r>
            <a:endParaRPr kumimoji="1" lang="ja-JP" altLang="en-US" sz="2800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6" name="直線矢印コネクタ 15"/>
          <p:cNvCxnSpPr>
            <a:stCxn id="15" idx="3"/>
            <a:endCxn id="13" idx="0"/>
          </p:cNvCxnSpPr>
          <p:nvPr/>
        </p:nvCxnSpPr>
        <p:spPr>
          <a:xfrm flipH="1">
            <a:off x="3119685" y="3478108"/>
            <a:ext cx="290109" cy="3970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5" idx="5"/>
            <a:endCxn id="14" idx="0"/>
          </p:cNvCxnSpPr>
          <p:nvPr/>
        </p:nvCxnSpPr>
        <p:spPr>
          <a:xfrm>
            <a:off x="3868050" y="3478108"/>
            <a:ext cx="305771" cy="39280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6" idx="3"/>
            <a:endCxn id="15" idx="7"/>
          </p:cNvCxnSpPr>
          <p:nvPr/>
        </p:nvCxnSpPr>
        <p:spPr>
          <a:xfrm flipH="1">
            <a:off x="3868050" y="2745966"/>
            <a:ext cx="508757" cy="27388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6" idx="5"/>
            <a:endCxn id="10" idx="1"/>
          </p:cNvCxnSpPr>
          <p:nvPr/>
        </p:nvCxnSpPr>
        <p:spPr>
          <a:xfrm>
            <a:off x="4825070" y="2745966"/>
            <a:ext cx="557091" cy="33663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975001" y="2924944"/>
            <a:ext cx="2699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←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not:  {(t2, t4),</a:t>
            </a:r>
            <a:br>
              <a:rPr kumimoji="1" lang="en-US" altLang="ja-JP" sz="2800" b="1" dirty="0" smtClean="0">
                <a:solidFill>
                  <a:srgbClr val="FF0000"/>
                </a:solidFill>
              </a:rPr>
            </a:br>
            <a:r>
              <a:rPr kumimoji="1" lang="en-US" altLang="ja-JP" sz="2800" b="1" dirty="0" smtClean="0">
                <a:solidFill>
                  <a:srgbClr val="FF0000"/>
                </a:solidFill>
              </a:rPr>
              <a:t>             (t3, t4),</a:t>
            </a:r>
            <a:br>
              <a:rPr kumimoji="1" lang="en-US" altLang="ja-JP" sz="2800" b="1" dirty="0" smtClean="0">
                <a:solidFill>
                  <a:srgbClr val="FF0000"/>
                </a:solidFill>
              </a:rPr>
            </a:br>
            <a:r>
              <a:rPr kumimoji="1" lang="en-US" altLang="ja-JP" sz="2800" b="1" dirty="0" smtClean="0">
                <a:solidFill>
                  <a:srgbClr val="FF0000"/>
                </a:solidFill>
              </a:rPr>
              <a:t>             (t2, t5),</a:t>
            </a:r>
            <a:br>
              <a:rPr kumimoji="1" lang="en-US" altLang="ja-JP" sz="2800" b="1" dirty="0" smtClean="0">
                <a:solidFill>
                  <a:srgbClr val="FF0000"/>
                </a:solidFill>
              </a:rPr>
            </a:br>
            <a:r>
              <a:rPr kumimoji="1" lang="en-US" altLang="ja-JP" sz="2800" b="1" dirty="0" smtClean="0">
                <a:solidFill>
                  <a:srgbClr val="FF0000"/>
                </a:solidFill>
              </a:rPr>
              <a:t>             (t3, t5)}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inaba\AppData\Local\Microsoft\Windows\Temporary Internet Files\Content.IE5\WVANF0WI\MP900431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10" y="-387424"/>
            <a:ext cx="249944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ここが</a:t>
            </a:r>
            <a:r>
              <a:rPr kumimoji="1" lang="en-US" altLang="ja-JP" dirty="0" smtClean="0"/>
              <a:t>Cute!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アルゴリズムを一切変えないでよい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データ構造だけを差し替えればよい</a:t>
            </a:r>
            <a:endParaRPr lang="en-US" altLang="ja-JP" dirty="0" smtClean="0"/>
          </a:p>
          <a:p>
            <a:r>
              <a:rPr kumimoji="1" lang="ja-JP" altLang="en-US" u="sng" dirty="0" smtClean="0">
                <a:solidFill>
                  <a:srgbClr val="FF0000"/>
                </a:solidFill>
              </a:rPr>
              <a:t>簡単</a:t>
            </a:r>
            <a:r>
              <a:rPr kumimoji="1" lang="ja-JP" altLang="en-US" u="sng" dirty="0">
                <a:solidFill>
                  <a:srgbClr val="FF0000"/>
                </a:solidFill>
              </a:rPr>
              <a:t>！</a:t>
            </a:r>
          </a:p>
        </p:txBody>
      </p:sp>
      <p:sp>
        <p:nvSpPr>
          <p:cNvPr id="5" name="メモ 4"/>
          <p:cNvSpPr/>
          <p:nvPr/>
        </p:nvSpPr>
        <p:spPr>
          <a:xfrm>
            <a:off x="3059832" y="2204864"/>
            <a:ext cx="4032448" cy="1584176"/>
          </a:xfrm>
          <a:prstGeom prst="foldedCorner">
            <a:avLst>
              <a:gd name="adj" fmla="val 141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Result query(Tree t) {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L = query(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t.left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R = query(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t.right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kumimoji="1" lang="en-US" altLang="ja-JP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757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pPr algn="l"/>
            <a:r>
              <a:rPr lang="fr-FR" altLang="ja-JP" sz="6600" b="1" dirty="0" smtClean="0">
                <a:solidFill>
                  <a:schemeClr val="bg1"/>
                </a:solidFill>
              </a:rPr>
              <a:t>Thank you for listening!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004048" y="2348880"/>
            <a:ext cx="3312368" cy="2088232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- cast -</a:t>
            </a:r>
          </a:p>
          <a:p>
            <a:pPr algn="r">
              <a:spcBef>
                <a:spcPts val="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Slowest Sort</a:t>
            </a:r>
          </a:p>
          <a:p>
            <a:pPr algn="r">
              <a:spcBef>
                <a:spcPts val="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Bootstrapping</a:t>
            </a:r>
          </a:p>
          <a:p>
            <a:pPr algn="r">
              <a:spcBef>
                <a:spcPts val="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Expression Tree</a:t>
            </a:r>
            <a:endParaRPr lang="fr-FR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7200" dirty="0" smtClean="0"/>
              <a:t>では、逆に・・・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1600200"/>
            <a:ext cx="7992888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ソートの「遅さの限界」は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一番たくさん大小比較を実行するソート</a:t>
            </a:r>
            <a:r>
              <a:rPr lang="ja-JP" altLang="en-US" dirty="0"/>
              <a:t>法</a:t>
            </a:r>
            <a:r>
              <a:rPr kumimoji="1" lang="ja-JP" altLang="en-US" dirty="0" smtClean="0"/>
              <a:t>は？</a:t>
            </a:r>
            <a:endParaRPr kumimoji="1" lang="ja-JP" altLang="en-US" dirty="0"/>
          </a:p>
        </p:txBody>
      </p:sp>
      <p:sp>
        <p:nvSpPr>
          <p:cNvPr id="4" name="爆発 1 3"/>
          <p:cNvSpPr/>
          <p:nvPr/>
        </p:nvSpPr>
        <p:spPr>
          <a:xfrm>
            <a:off x="1619672" y="1988840"/>
            <a:ext cx="6984776" cy="23762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最遅ソート</a:t>
            </a:r>
            <a:r>
              <a:rPr kumimoji="1" lang="en-US" altLang="ja-JP" sz="5400" dirty="0" smtClean="0"/>
              <a:t>!?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587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dirty="0" smtClean="0"/>
              <a:t>「最も遅い」ソート</a:t>
            </a:r>
            <a:r>
              <a:rPr lang="ja-JP" altLang="en-US" sz="5400" dirty="0" smtClean="0"/>
              <a:t>法</a:t>
            </a:r>
            <a:r>
              <a:rPr kumimoji="1" lang="ja-JP" altLang="en-US" sz="5400" dirty="0" smtClean="0"/>
              <a:t>は？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よくある答え：　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ボゴソート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ランダムに並替→</a:t>
            </a:r>
            <a:r>
              <a:rPr kumimoji="1" lang="ja-JP" altLang="en-US" dirty="0" smtClean="0"/>
              <a:t>ソートされたら終了 </a:t>
            </a:r>
            <a:r>
              <a:rPr lang="ja-JP" altLang="en-US" dirty="0" smtClean="0"/>
              <a:t>のループ</a:t>
            </a:r>
            <a:endParaRPr kumimoji="1" lang="en-US" altLang="ja-JP" dirty="0"/>
          </a:p>
          <a:p>
            <a:r>
              <a:rPr lang="ja-JP" altLang="en-US" dirty="0" smtClean="0"/>
              <a:t>問題点： </a:t>
            </a:r>
            <a:r>
              <a:rPr lang="ja-JP" altLang="en-US" b="1" dirty="0" smtClean="0">
                <a:solidFill>
                  <a:srgbClr val="FF0000"/>
                </a:solidFill>
              </a:rPr>
              <a:t>ずるい。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無駄に同じ比較を繰り返しているだけ。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それがありなら幾らでも人工的に遅くできる。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1680" y="4365104"/>
            <a:ext cx="691276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「無駄」な比較はノーカウントで、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一番多く大小比較をするソートアルゴリズムは？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7200" dirty="0" smtClean="0"/>
              <a:t>Bubble Sort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「最悪」 </a:t>
            </a:r>
            <a:r>
              <a:rPr kumimoji="1" lang="en-US" altLang="ja-JP" dirty="0" smtClean="0"/>
              <a:t>O(n) : </a:t>
            </a:r>
            <a:r>
              <a:rPr lang="ja-JP" altLang="en-US" dirty="0" smtClean="0"/>
              <a:t>入力がソート済みのとき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速すぎる！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4499992" y="4221088"/>
            <a:ext cx="4392488" cy="237626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 anchorCtr="0"/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function 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bubble_sort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(A) {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for(</a:t>
            </a:r>
            <a:r>
              <a:rPr kumimoji="1" lang="en-US" altLang="ja-JP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←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0..n-2)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for(j </a:t>
            </a:r>
            <a:r>
              <a:rPr kumimoji="1" lang="ja-JP" altLang="en-US" sz="2400" dirty="0" smtClean="0">
                <a:latin typeface="Consolas" pitchFamily="49" charset="0"/>
                <a:cs typeface="Consolas" pitchFamily="49" charset="0"/>
              </a:rPr>
              <a:t>←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1..n-1)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 if(A[j-1] &gt; A[j])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   swap(A[j-1], A[j])</a:t>
            </a:r>
          </a:p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586082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435025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299121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3</a:t>
            </a:r>
            <a:endParaRPr kumimoji="1" lang="ja-JP" altLang="en-US" sz="4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163217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4</a:t>
            </a:r>
            <a:endParaRPr kumimoji="1" lang="ja-JP" altLang="en-US" sz="4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012160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5</a:t>
            </a:r>
            <a:endParaRPr kumimoji="1" lang="ja-JP" altLang="en-US" sz="4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876256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6</a:t>
            </a:r>
            <a:endParaRPr kumimoji="1" lang="ja-JP" altLang="en-US" sz="4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46122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10218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74314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38410" y="234888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02506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7200" dirty="0" smtClean="0"/>
              <a:t>Insertion Sort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「最悪」 </a:t>
            </a:r>
            <a:r>
              <a:rPr kumimoji="1" lang="en-US" altLang="ja-JP" dirty="0" smtClean="0"/>
              <a:t>O(n)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「平均」 は </a:t>
            </a:r>
            <a:r>
              <a:rPr lang="en-US" altLang="ja-JP" dirty="0" smtClean="0"/>
              <a:t>Ω(n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  </a:t>
            </a:r>
            <a:r>
              <a:rPr kumimoji="1" lang="ja-JP" altLang="en-US" sz="2400" dirty="0" smtClean="0"/>
              <a:t>挿入時平均で真中まで動く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86082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3435025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6" name="正方形/長方形 5"/>
          <p:cNvSpPr/>
          <p:nvPr/>
        </p:nvSpPr>
        <p:spPr>
          <a:xfrm>
            <a:off x="4299121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3</a:t>
            </a:r>
            <a:endParaRPr kumimoji="1" lang="ja-JP" altLang="en-US" sz="4400" dirty="0"/>
          </a:p>
        </p:txBody>
      </p:sp>
      <p:sp>
        <p:nvSpPr>
          <p:cNvPr id="7" name="正方形/長方形 6"/>
          <p:cNvSpPr/>
          <p:nvPr/>
        </p:nvSpPr>
        <p:spPr>
          <a:xfrm>
            <a:off x="5163217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4</a:t>
            </a:r>
            <a:endParaRPr kumimoji="1" lang="ja-JP" altLang="en-US" sz="4400" dirty="0"/>
          </a:p>
        </p:txBody>
      </p:sp>
      <p:sp>
        <p:nvSpPr>
          <p:cNvPr id="8" name="正方形/長方形 7"/>
          <p:cNvSpPr/>
          <p:nvPr/>
        </p:nvSpPr>
        <p:spPr>
          <a:xfrm>
            <a:off x="6012160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5</a:t>
            </a:r>
            <a:endParaRPr kumimoji="1" lang="ja-JP" altLang="en-US" sz="4400" dirty="0"/>
          </a:p>
        </p:txBody>
      </p:sp>
      <p:sp>
        <p:nvSpPr>
          <p:cNvPr id="9" name="正方形/長方形 8"/>
          <p:cNvSpPr/>
          <p:nvPr/>
        </p:nvSpPr>
        <p:spPr>
          <a:xfrm>
            <a:off x="6876256" y="2348880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6</a:t>
            </a:r>
            <a:endParaRPr kumimoji="1" lang="ja-JP" altLang="en-US" sz="4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46122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10218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4314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38410" y="234888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02506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55776" y="4077072"/>
            <a:ext cx="64807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404719" y="4077072"/>
            <a:ext cx="64807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3</a:t>
            </a:r>
            <a:endParaRPr kumimoji="1" lang="ja-JP" altLang="en-US" sz="4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68815" y="4077072"/>
            <a:ext cx="64807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4</a:t>
            </a:r>
            <a:endParaRPr kumimoji="1" lang="ja-JP" altLang="en-US" sz="4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132911" y="4077072"/>
            <a:ext cx="64807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6</a:t>
            </a:r>
            <a:endParaRPr kumimoji="1" lang="ja-JP" altLang="en-US" sz="4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981854" y="4077072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845950" y="4077072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5</a:t>
            </a:r>
            <a:endParaRPr kumimoji="1" lang="ja-JP" altLang="en-US" sz="4400" dirty="0"/>
          </a:p>
        </p:txBody>
      </p:sp>
      <p:sp>
        <p:nvSpPr>
          <p:cNvPr id="21" name="下カーブ矢印 20"/>
          <p:cNvSpPr/>
          <p:nvPr/>
        </p:nvSpPr>
        <p:spPr>
          <a:xfrm flipH="1" flipV="1">
            <a:off x="2843808" y="4725144"/>
            <a:ext cx="3786118" cy="864096"/>
          </a:xfrm>
          <a:prstGeom prst="curvedDownArrow">
            <a:avLst>
              <a:gd name="adj1" fmla="val 53409"/>
              <a:gd name="adj2" fmla="val 108183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下カーブ矢印 21"/>
          <p:cNvSpPr/>
          <p:nvPr/>
        </p:nvSpPr>
        <p:spPr>
          <a:xfrm flipH="1" flipV="1">
            <a:off x="4592850" y="4725144"/>
            <a:ext cx="2757155" cy="864096"/>
          </a:xfrm>
          <a:prstGeom prst="curvedDownArrow">
            <a:avLst>
              <a:gd name="adj1" fmla="val 53409"/>
              <a:gd name="adj2" fmla="val 108183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8000" dirty="0" smtClean="0"/>
              <a:t>Quick Sort</a:t>
            </a:r>
            <a:endParaRPr kumimoji="1" lang="ja-JP" altLang="en-US" sz="8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「最悪」 </a:t>
            </a:r>
            <a:r>
              <a:rPr lang="en-US" altLang="ja-JP" dirty="0" smtClean="0"/>
              <a:t>Ω(</a:t>
            </a:r>
            <a:r>
              <a:rPr kumimoji="1" lang="en-US" altLang="ja-JP" dirty="0" smtClean="0"/>
              <a:t>n log n) </a:t>
            </a:r>
            <a:r>
              <a:rPr lang="ja-JP" altLang="en-US" b="1" dirty="0" smtClean="0">
                <a:solidFill>
                  <a:srgbClr val="FF0000"/>
                </a:solidFill>
              </a:rPr>
              <a:t>安定</a:t>
            </a:r>
            <a:r>
              <a:rPr lang="ja-JP" altLang="en-US" b="1" dirty="0">
                <a:solidFill>
                  <a:srgbClr val="FF0000"/>
                </a:solidFill>
              </a:rPr>
              <a:t>して遅い</a:t>
            </a:r>
            <a:r>
              <a:rPr lang="ja-JP" altLang="en-US" b="1" dirty="0" smtClean="0">
                <a:solidFill>
                  <a:srgbClr val="FF0000"/>
                </a:solidFill>
              </a:rPr>
              <a:t>！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証明</a:t>
            </a:r>
            <a:r>
              <a:rPr lang="en-US" altLang="ja-JP" dirty="0" smtClean="0"/>
              <a:t>:</a:t>
            </a:r>
            <a:r>
              <a:rPr lang="ja-JP" altLang="en-US" dirty="0"/>
              <a:t> </a:t>
            </a:r>
            <a:r>
              <a:rPr lang="en-US" altLang="ja-JP" dirty="0" smtClean="0"/>
              <a:t>Quick Sort </a:t>
            </a:r>
            <a:r>
              <a:rPr lang="ja-JP" altLang="en-US" dirty="0" smtClean="0"/>
              <a:t>は無駄比較をしない。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660232" y="285293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5868144" y="285293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6" name="正方形/長方形 5"/>
          <p:cNvSpPr/>
          <p:nvPr/>
        </p:nvSpPr>
        <p:spPr>
          <a:xfrm>
            <a:off x="4283968" y="285293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3</a:t>
            </a:r>
            <a:endParaRPr kumimoji="1" lang="ja-JP" altLang="en-US" sz="4400" dirty="0"/>
          </a:p>
        </p:txBody>
      </p:sp>
      <p:sp>
        <p:nvSpPr>
          <p:cNvPr id="7" name="正方形/長方形 6"/>
          <p:cNvSpPr/>
          <p:nvPr/>
        </p:nvSpPr>
        <p:spPr>
          <a:xfrm>
            <a:off x="2699792" y="2852936"/>
            <a:ext cx="64807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4</a:t>
            </a:r>
            <a:endParaRPr kumimoji="1" lang="ja-JP" altLang="en-US" sz="4400" dirty="0"/>
          </a:p>
        </p:txBody>
      </p:sp>
      <p:sp>
        <p:nvSpPr>
          <p:cNvPr id="8" name="正方形/長方形 7"/>
          <p:cNvSpPr/>
          <p:nvPr/>
        </p:nvSpPr>
        <p:spPr>
          <a:xfrm>
            <a:off x="5076056" y="285293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5</a:t>
            </a:r>
            <a:endParaRPr kumimoji="1" lang="ja-JP" altLang="en-US" sz="4400" dirty="0"/>
          </a:p>
        </p:txBody>
      </p:sp>
      <p:sp>
        <p:nvSpPr>
          <p:cNvPr id="9" name="正方形/長方形 8"/>
          <p:cNvSpPr/>
          <p:nvPr/>
        </p:nvSpPr>
        <p:spPr>
          <a:xfrm>
            <a:off x="3491880" y="285293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6</a:t>
            </a:r>
            <a:endParaRPr kumimoji="1" lang="ja-JP" altLang="en-US" sz="4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3995936" y="4149080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275856" y="4149080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483768" y="4149080"/>
            <a:ext cx="6480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3</a:t>
            </a:r>
            <a:endParaRPr kumimoji="1" lang="ja-JP" altLang="en-US" sz="4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508104" y="4149080"/>
            <a:ext cx="64807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4</a:t>
            </a:r>
            <a:endParaRPr kumimoji="1" lang="ja-JP" altLang="en-US" sz="4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7092280" y="4149080"/>
            <a:ext cx="64807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5</a:t>
            </a:r>
            <a:endParaRPr kumimoji="1" lang="ja-JP" altLang="en-US" sz="4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300192" y="4149080"/>
            <a:ext cx="64807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bIns="0" rtlCol="0" anchor="t" anchorCtr="0"/>
          <a:lstStyle/>
          <a:p>
            <a:pPr algn="ctr"/>
            <a:r>
              <a:rPr kumimoji="1" lang="en-US" altLang="ja-JP" sz="4400" dirty="0" smtClean="0"/>
              <a:t>6</a:t>
            </a:r>
            <a:endParaRPr kumimoji="1" lang="ja-JP" altLang="en-US" sz="4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6016" y="41508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＜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 rot="2700000">
            <a:off x="3383867" y="3668828"/>
            <a:ext cx="432048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18900000">
            <a:off x="6197982" y="3668828"/>
            <a:ext cx="432048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8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te">
      <a:majorFont>
        <a:latin typeface="MV Boli"/>
        <a:ea typeface="Meiryo UI"/>
        <a:cs typeface=""/>
      </a:majorFont>
      <a:minorFont>
        <a:latin typeface="MV Bol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</Template>
  <TotalTime>2057</TotalTime>
  <Words>1713</Words>
  <Application>Microsoft Office PowerPoint</Application>
  <PresentationFormat>画面に合わせる (4:3)</PresentationFormat>
  <Paragraphs>546</Paragraphs>
  <Slides>49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0" baseType="lpstr">
      <vt:lpstr>110</vt:lpstr>
      <vt:lpstr>Cute Algorithms!</vt:lpstr>
      <vt:lpstr>Slowest Sort</vt:lpstr>
      <vt:lpstr>アルゴリズムと言えば！</vt:lpstr>
      <vt:lpstr>ソートと言えば！</vt:lpstr>
      <vt:lpstr>では、逆に・・・</vt:lpstr>
      <vt:lpstr>「最も遅い」ソート法は？</vt:lpstr>
      <vt:lpstr>Bubble Sort</vt:lpstr>
      <vt:lpstr>Insertion Sort</vt:lpstr>
      <vt:lpstr>Quick Sort</vt:lpstr>
      <vt:lpstr>理論限界は？</vt:lpstr>
      <vt:lpstr>最遅ソート：理論限界を達成</vt:lpstr>
      <vt:lpstr>ここがCute!</vt:lpstr>
      <vt:lpstr>最遅ソートの応用</vt:lpstr>
      <vt:lpstr>Functional Queue</vt:lpstr>
      <vt:lpstr>Queue</vt:lpstr>
      <vt:lpstr>よくある実装</vt:lpstr>
      <vt:lpstr>LinkedList Queue</vt:lpstr>
      <vt:lpstr>今日ご紹介する “Functional Queue”</vt:lpstr>
      <vt:lpstr>(1) Singly Linked List を使う</vt:lpstr>
      <vt:lpstr>(2) pop？</vt:lpstr>
      <vt:lpstr>(3) もう一回 push？ リストを２つ持つ</vt:lpstr>
      <vt:lpstr>ここまでの実装</vt:lpstr>
      <vt:lpstr>問題点</vt:lpstr>
      <vt:lpstr>(4) 対策：小分けにreverse</vt:lpstr>
      <vt:lpstr>(5) 小分けreverseをQueueで管理！</vt:lpstr>
      <vt:lpstr>完成！</vt:lpstr>
      <vt:lpstr>ここがCute!</vt:lpstr>
      <vt:lpstr>Bootstrapping in a maze</vt:lpstr>
      <vt:lpstr>よくあるアルゴリズムの問題</vt:lpstr>
      <vt:lpstr>ちょっと話を膨らませましょう</vt:lpstr>
      <vt:lpstr>失敗例：意味のないチェック</vt:lpstr>
      <vt:lpstr>Bootstrapping!</vt:lpstr>
      <vt:lpstr>最短ルート＝他の道は遠回り</vt:lpstr>
      <vt:lpstr>Bootstrapping! （※詳細略）（※条件略）</vt:lpstr>
      <vt:lpstr>ここがCute!</vt:lpstr>
      <vt:lpstr>Exact Reals</vt:lpstr>
      <vt:lpstr>“誤差なし” 実数計算</vt:lpstr>
      <vt:lpstr>“誤差なし” 実数計算</vt:lpstr>
      <vt:lpstr>“BigDecimal”との違い</vt:lpstr>
      <vt:lpstr>実装方法</vt:lpstr>
      <vt:lpstr>ここがCute!</vt:lpstr>
      <vt:lpstr>Expression tree</vt:lpstr>
      <vt:lpstr>Tree に対する Query 言語</vt:lpstr>
      <vt:lpstr>実装（概要）</vt:lpstr>
      <vt:lpstr>問題点</vt:lpstr>
      <vt:lpstr>かっこよくない解決策</vt:lpstr>
      <vt:lpstr>かっこいい解決策</vt:lpstr>
      <vt:lpstr>ここがCute!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Algorithm</dc:title>
  <dc:creator>kinaba</dc:creator>
  <cp:lastModifiedBy>kinaba</cp:lastModifiedBy>
  <cp:revision>334</cp:revision>
  <dcterms:created xsi:type="dcterms:W3CDTF">2012-08-20T10:26:01Z</dcterms:created>
  <dcterms:modified xsi:type="dcterms:W3CDTF">2012-08-25T09:04:32Z</dcterms:modified>
</cp:coreProperties>
</file>